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 panose="020B0503020202020204"/>
        <a:ea typeface="Avenir Next Regular" panose="020B0503020202020204"/>
        <a:cs typeface="Avenir Next Regular" panose="020B0503020202020204"/>
        <a:sym typeface="Avenir Next Regular" panose="020B0503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80">
              <a:spcBef>
                <a:spcPts val="0"/>
              </a:spcBef>
              <a:buClrTx/>
              <a:buSzTx/>
              <a:buNone/>
              <a:defRPr sz="336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雪景上空的北极光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五颜六色的云彩映衬着繁星点点的夜空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雪山景上空的北极光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雪景上空的北极光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黑暗夜空中山脉上空的北极光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80">
              <a:spcBef>
                <a:spcPts val="0"/>
              </a:spcBef>
              <a:buClrTx/>
              <a:buSzTx/>
              <a:buNone/>
              <a:defRPr sz="336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五颜六色的云彩映衬着繁星点点的夜空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雪山景上空的北极光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 panose="020B0503020202020204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 panose="020B0503020202020204"/>
          <a:ea typeface="Avenir Next Regular" panose="020B0503020202020204"/>
          <a:cs typeface="Avenir Next Regular" panose="020B0503020202020204"/>
          <a:sym typeface="Avenir Next Regular" panose="020B05030202020202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 panose="020B0503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8中如何查找对象属性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V8中如何查找对象属性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JavaScript对象"/>
          <p:cNvSpPr txBox="1"/>
          <p:nvPr>
            <p:ph type="title"/>
          </p:nvPr>
        </p:nvSpPr>
        <p:spPr>
          <a:xfrm>
            <a:off x="1021816" y="812800"/>
            <a:ext cx="21844001" cy="1557437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JavaScript对象</a:t>
            </a:r>
          </a:p>
        </p:txBody>
      </p:sp>
      <p:graphicFrame>
        <p:nvGraphicFramePr>
          <p:cNvPr id="188" name="表格 1"/>
          <p:cNvGraphicFramePr/>
          <p:nvPr/>
        </p:nvGraphicFramePr>
        <p:xfrm>
          <a:off x="10100316" y="3770243"/>
          <a:ext cx="4196068" cy="78161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83367"/>
              </a:tblGrid>
              <a:tr h="1300566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chemeClr val="accent1">
                              <a:lumOff val="13575"/>
                            </a:schemeClr>
                          </a:solidFill>
                        </a:defRPr>
                      </a:pPr>
                      <a:r>
                        <a:t>Map</a:t>
                      </a:r>
                    </a:p>
                    <a:p>
                      <a:pPr defTabSz="914400">
                        <a:defRPr sz="3200"/>
                      </a:pPr>
                      <a:r>
                        <a:t>（隐藏类）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__proto__
（原型）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chemeClr val="accent1">
                              <a:lumOff val="13575"/>
                            </a:schemeClr>
                          </a:solidFill>
                        </a:defRPr>
                      </a:pPr>
                      <a:r>
                        <a:t>properties</a:t>
                      </a:r>
                    </a:p>
                    <a:p>
                      <a:pPr defTabSz="914400">
                        <a:defRPr sz="3200"/>
                      </a:pPr>
                      <a:r>
                        <a:t>(命名属性)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chemeClr val="accent1">
                              <a:lumOff val="13575"/>
                            </a:schemeClr>
                          </a:solidFill>
                        </a:defRPr>
                      </a:pPr>
                      <a:r>
                        <a:t>elements</a:t>
                      </a:r>
                    </a:p>
                    <a:p>
                      <a:pPr defTabSz="914400">
                        <a:defRPr sz="3200"/>
                      </a:pPr>
                      <a:r>
                        <a:t>（索引属性）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in-object property1
...
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in-object property10
(对象内属性)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9" name="表格 1-1"/>
          <p:cNvGraphicFramePr/>
          <p:nvPr/>
        </p:nvGraphicFramePr>
        <p:xfrm>
          <a:off x="17317229" y="3770243"/>
          <a:ext cx="4196069" cy="78161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83367"/>
              </a:tblGrid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element 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element N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90" name="线条"/>
          <p:cNvSpPr/>
          <p:nvPr/>
        </p:nvSpPr>
        <p:spPr>
          <a:xfrm>
            <a:off x="14294099" y="6668163"/>
            <a:ext cx="2985743" cy="200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58"/>
                </a:moveTo>
                <a:lnTo>
                  <a:pt x="10046" y="21600"/>
                </a:lnTo>
                <a:lnTo>
                  <a:pt x="10191" y="0"/>
                </a:lnTo>
                <a:lnTo>
                  <a:pt x="21600" y="312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graphicFrame>
        <p:nvGraphicFramePr>
          <p:cNvPr id="191" name="表格 1-1-1"/>
          <p:cNvGraphicFramePr/>
          <p:nvPr/>
        </p:nvGraphicFramePr>
        <p:xfrm>
          <a:off x="2889753" y="3757304"/>
          <a:ext cx="4196068" cy="78161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83367"/>
              </a:tblGrid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property 11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9508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property N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92" name="线条"/>
          <p:cNvSpPr/>
          <p:nvPr/>
        </p:nvSpPr>
        <p:spPr>
          <a:xfrm>
            <a:off x="7074148" y="4991177"/>
            <a:ext cx="2985695" cy="170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943" y="155"/>
                </a:lnTo>
                <a:lnTo>
                  <a:pt x="10855" y="2149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193" name="命名属性：{ &quot;first&quot;: 1, &quot;second&quot;: 2 }"/>
          <p:cNvSpPr txBox="1"/>
          <p:nvPr/>
        </p:nvSpPr>
        <p:spPr>
          <a:xfrm>
            <a:off x="2566659" y="11859716"/>
            <a:ext cx="4829557" cy="5286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FFFFFF"/>
                </a:solidFill>
              </a:rPr>
              <a:t>命名属性</a:t>
            </a:r>
            <a:r>
              <a:t>：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{ "first": 1, "second": 2 }</a:t>
            </a:r>
            <a:endParaRPr>
              <a:solidFill>
                <a:schemeClr val="accent1">
                  <a:lumOff val="13575"/>
                </a:schemeClr>
              </a:solidFill>
            </a:endParaRPr>
          </a:p>
        </p:txBody>
      </p:sp>
      <p:sp>
        <p:nvSpPr>
          <p:cNvPr id="194" name="索引属性：{ 1: &quot;a&quot;, 2: &quot;b&quot; }"/>
          <p:cNvSpPr txBox="1"/>
          <p:nvPr/>
        </p:nvSpPr>
        <p:spPr>
          <a:xfrm>
            <a:off x="17541098" y="11859716"/>
            <a:ext cx="3735630" cy="5286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FFFFFF"/>
                </a:solidFill>
              </a:rPr>
              <a:t>索引属性</a:t>
            </a:r>
            <a:r>
              <a:t>：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{ 1: "a", 2: "b" } </a:t>
            </a:r>
            <a:endParaRPr>
              <a:solidFill>
                <a:schemeClr val="accent1">
                  <a:lumOff val="13575"/>
                </a:schemeClr>
              </a:solidFill>
            </a:endParaRPr>
          </a:p>
        </p:txBody>
      </p:sp>
      <p:sp>
        <p:nvSpPr>
          <p:cNvPr id="195" name="JS 对象"/>
          <p:cNvSpPr txBox="1"/>
          <p:nvPr/>
        </p:nvSpPr>
        <p:spPr>
          <a:xfrm>
            <a:off x="11400091" y="2699337"/>
            <a:ext cx="1583818" cy="7354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JS 对象</a:t>
            </a:r>
          </a:p>
        </p:txBody>
      </p:sp>
      <p:graphicFrame>
        <p:nvGraphicFramePr>
          <p:cNvPr id="196" name="表格 1-2"/>
          <p:cNvGraphicFramePr/>
          <p:nvPr/>
        </p:nvGraphicFramePr>
        <p:xfrm>
          <a:off x="18682933" y="1219017"/>
          <a:ext cx="3250064" cy="20628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18681"/>
                <a:gridCol w="1618681"/>
              </a:tblGrid>
              <a:tr h="6833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attr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offset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6833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first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6833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second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8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97" name="线条"/>
          <p:cNvSpPr/>
          <p:nvPr/>
        </p:nvSpPr>
        <p:spPr>
          <a:xfrm flipV="1">
            <a:off x="14266303" y="2214272"/>
            <a:ext cx="4370352" cy="22878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通过D8查看对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通过D8查看对象</a:t>
            </a:r>
          </a:p>
        </p:txBody>
      </p:sp>
      <p:sp>
        <p:nvSpPr>
          <p:cNvPr id="200" name="DebugPrint: 0x1c130010b485: [JS_OBJECT_TYPE]…"/>
          <p:cNvSpPr txBox="1"/>
          <p:nvPr/>
        </p:nvSpPr>
        <p:spPr>
          <a:xfrm>
            <a:off x="9547788" y="2312189"/>
            <a:ext cx="14466571" cy="11531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DebugPrint: </a:t>
            </a:r>
            <a:r>
              <a:rPr>
                <a:solidFill>
                  <a:srgbClr val="BD93F9"/>
                </a:solidFill>
              </a:rPr>
              <a:t>0x1c130010b485</a:t>
            </a:r>
            <a:r>
              <a:t>: [JS_OBJECT_TYPE]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map: </a:t>
            </a:r>
            <a:r>
              <a:rPr>
                <a:solidFill>
                  <a:srgbClr val="BD93F9"/>
                </a:solidFill>
              </a:rPr>
              <a:t>0x1c130025a4dd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</a:t>
            </a:r>
            <a:r>
              <a:rPr>
                <a:solidFill>
                  <a:srgbClr val="8BE9FD"/>
                </a:solidFill>
              </a:rPr>
              <a:t>Map</a:t>
            </a:r>
            <a:r>
              <a:t>[</a:t>
            </a:r>
            <a:r>
              <a:rPr>
                <a:solidFill>
                  <a:srgbClr val="BD93F9"/>
                </a:solidFill>
              </a:rPr>
              <a:t>20</a:t>
            </a:r>
            <a:r>
              <a:t>](HOLEY_ELEMENTS)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[FastProperties] </a:t>
            </a:r>
            <a:r>
              <a:rPr>
                <a:solidFill>
                  <a:srgbClr val="6272A4"/>
                </a:solidFill>
              </a:rPr>
              <a:t>// 隐藏类指针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prototype: </a:t>
            </a:r>
            <a:r>
              <a:t>0x1c1300244a09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Object</a:t>
            </a:r>
            <a:r>
              <a:rPr>
                <a:solidFill>
                  <a:srgbClr val="F8F8F2"/>
                </a:solidFill>
              </a:rPr>
              <a:t> map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0x1c13002440c5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6272A4"/>
                </a:solidFill>
              </a:rPr>
              <a:t>// 原型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elements: </a:t>
            </a:r>
            <a:r>
              <a:rPr>
                <a:solidFill>
                  <a:srgbClr val="BD93F9"/>
                </a:solidFill>
              </a:rPr>
              <a:t>0x1c130010b4b5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FixedArray[</a:t>
            </a:r>
            <a:r>
              <a:rPr>
                <a:solidFill>
                  <a:srgbClr val="BD93F9"/>
                </a:solidFill>
              </a:rPr>
              <a:t>20</a:t>
            </a:r>
            <a: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[HOLEY_ELEMENTS] </a:t>
            </a:r>
            <a:r>
              <a:rPr>
                <a:solidFill>
                  <a:srgbClr val="6272A4"/>
                </a:solidFill>
              </a:rPr>
              <a:t>// elements 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properties: </a:t>
            </a:r>
            <a:r>
              <a:rPr>
                <a:solidFill>
                  <a:srgbClr val="BD93F9"/>
                </a:solidFill>
              </a:rPr>
              <a:t>0x1c13000022a9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FixedArray[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t>// 存放超过10个后的快属性或慢属性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All own </a:t>
            </a:r>
            <a:r>
              <a:rPr>
                <a:solidFill>
                  <a:srgbClr val="50FA7B"/>
                </a:solidFill>
              </a:rPr>
              <a:t>properties</a:t>
            </a:r>
            <a:r>
              <a:t>(excluding elements): { </a:t>
            </a:r>
            <a:r>
              <a:rPr>
                <a:solidFill>
                  <a:srgbClr val="6272A4"/>
                </a:solidFill>
              </a:rPr>
              <a:t>// 命名属性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</a:t>
            </a:r>
            <a:r>
              <a:rPr>
                <a:solidFill>
                  <a:srgbClr val="BD93F9"/>
                </a:solidFill>
              </a:rPr>
              <a:t>0x1c1300007591</a:t>
            </a:r>
            <a:r>
              <a:rPr>
                <a:solidFill>
                  <a:srgbClr val="FF79C6"/>
                </a:solidFill>
              </a:rPr>
              <a:t>:</a:t>
            </a:r>
            <a:r>
              <a:t> [</a:t>
            </a:r>
            <a:r>
              <a:rPr>
                <a:solidFill>
                  <a:srgbClr val="8BE9FD"/>
                </a:solidFill>
              </a:rPr>
              <a:t>String</a:t>
            </a:r>
            <a:r>
              <a:t>] </a:t>
            </a:r>
            <a:r>
              <a:rPr>
                <a:solidFill>
                  <a:srgbClr val="FF79C6"/>
                </a:solidFill>
              </a:rPr>
              <a:t>in</a:t>
            </a:r>
            <a:r>
              <a:t> ReadOnlySpace: #second: </a:t>
            </a:r>
            <a:r>
              <a:rPr>
                <a:solidFill>
                  <a:srgbClr val="BD93F9"/>
                </a:solidFill>
              </a:rPr>
              <a:t>2</a:t>
            </a:r>
            <a:r>
              <a:t>(const </a:t>
            </a:r>
            <a:r>
              <a:rPr>
                <a:solidFill>
                  <a:srgbClr val="BD93F9"/>
                </a:solidFill>
              </a:rPr>
              <a:t>data</a:t>
            </a:r>
            <a:r>
              <a:t> </a:t>
            </a:r>
            <a:r>
              <a:rPr>
                <a:solidFill>
                  <a:srgbClr val="BD93F9"/>
                </a:solidFill>
              </a:rPr>
              <a:t>field</a:t>
            </a:r>
            <a:r>
              <a:t> </a:t>
            </a:r>
            <a:r>
              <a:rPr>
                <a:solidFill>
                  <a:srgbClr val="BD93F9"/>
                </a:solidFill>
              </a:rPr>
              <a:t>0</a:t>
            </a:r>
            <a:r>
              <a:t>), location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FF79C6"/>
                </a:solidFill>
              </a:rPr>
              <a:t>in</a:t>
            </a:r>
            <a:r>
              <a:t> </a:t>
            </a:r>
            <a:r>
              <a:rPr>
                <a:solidFill>
                  <a:srgbClr val="FF79C6"/>
                </a:solidFill>
              </a:rPr>
              <a:t>-</a:t>
            </a:r>
            <a:r>
              <a:t>object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</a:t>
            </a:r>
            <a:r>
              <a:rPr>
                <a:solidFill>
                  <a:srgbClr val="BD93F9"/>
                </a:solidFill>
              </a:rPr>
              <a:t>0x1c1300005755</a:t>
            </a:r>
            <a:r>
              <a:t>: [</a:t>
            </a:r>
            <a:r>
              <a:rPr>
                <a:solidFill>
                  <a:srgbClr val="8BE9FD"/>
                </a:solidFill>
              </a:rPr>
              <a:t>String</a:t>
            </a:r>
            <a:r>
              <a:t>] </a:t>
            </a:r>
            <a:r>
              <a:rPr>
                <a:solidFill>
                  <a:srgbClr val="FF79C6"/>
                </a:solidFill>
              </a:rPr>
              <a:t>in</a:t>
            </a:r>
            <a:r>
              <a:t> ReadOnlySpace: #first: </a:t>
            </a:r>
            <a:r>
              <a:rPr>
                <a:solidFill>
                  <a:srgbClr val="BD93F9"/>
                </a:solidFill>
              </a:rPr>
              <a:t>1</a:t>
            </a:r>
            <a:r>
              <a:t>(const </a:t>
            </a:r>
            <a:r>
              <a:rPr>
                <a:solidFill>
                  <a:srgbClr val="BD93F9"/>
                </a:solidFill>
              </a:rPr>
              <a:t>data</a:t>
            </a:r>
            <a:r>
              <a:t> </a:t>
            </a:r>
            <a:r>
              <a:rPr>
                <a:solidFill>
                  <a:srgbClr val="BD93F9"/>
                </a:solidFill>
              </a:rPr>
              <a:t>field</a:t>
            </a:r>
            <a:r>
              <a:t> </a:t>
            </a:r>
            <a:r>
              <a:rPr>
                <a:solidFill>
                  <a:srgbClr val="BD93F9"/>
                </a:solidFill>
              </a:rPr>
              <a:t>1</a:t>
            </a:r>
            <a:r>
              <a:t>), location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FF79C6"/>
                </a:solidFill>
              </a:rPr>
              <a:t>in</a:t>
            </a:r>
            <a:r>
              <a:t> </a:t>
            </a:r>
            <a:r>
              <a:rPr>
                <a:solidFill>
                  <a:srgbClr val="FF79C6"/>
                </a:solidFill>
              </a:rPr>
              <a:t>-</a:t>
            </a:r>
            <a:r>
              <a:t>object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elements: </a:t>
            </a:r>
            <a:r>
              <a:rPr>
                <a:solidFill>
                  <a:srgbClr val="BD93F9"/>
                </a:solidFill>
              </a:rPr>
              <a:t>0x1c130010b4b5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FixedArray[</a:t>
            </a:r>
            <a:r>
              <a:rPr>
                <a:solidFill>
                  <a:srgbClr val="BD93F9"/>
                </a:solidFill>
              </a:rPr>
              <a:t>20</a:t>
            </a:r>
            <a:r>
              <a:rPr>
                <a:solidFill>
                  <a:srgbClr val="F8F8F2"/>
                </a:solidFill>
              </a:rP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{ </a:t>
            </a:r>
            <a:r>
              <a:t>// elements 存放索引属性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0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t>0x1c13000022fd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the_hole 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1</a:t>
            </a:r>
            <a:r>
              <a:rPr>
                <a:solidFill>
                  <a:srgbClr val="F8F8F2"/>
                </a:solidFill>
              </a:rPr>
              <a:t>: </a:t>
            </a:r>
            <a:r>
              <a:t>0x1c1300004a4d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8BE9FD"/>
                </a:solidFill>
              </a:rPr>
              <a:t>String</a:t>
            </a:r>
            <a:r>
              <a:rPr>
                <a:solidFill>
                  <a:srgbClr val="F8F8F2"/>
                </a:solidFill>
              </a:rPr>
              <a:t>[</a:t>
            </a:r>
            <a:r>
              <a:t>1</a:t>
            </a:r>
            <a:r>
              <a:rPr>
                <a:solidFill>
                  <a:srgbClr val="F8F8F2"/>
                </a:solidFill>
              </a:rPr>
              <a:t>]: #a 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2</a:t>
            </a:r>
            <a:r>
              <a:rPr>
                <a:solidFill>
                  <a:srgbClr val="F8F8F2"/>
                </a:solidFill>
              </a:rPr>
              <a:t>: </a:t>
            </a:r>
            <a:r>
              <a:t>0x1c1300004a5d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8BE9FD"/>
                </a:solidFill>
              </a:rPr>
              <a:t>String</a:t>
            </a:r>
            <a:r>
              <a:rPr>
                <a:solidFill>
                  <a:srgbClr val="F8F8F2"/>
                </a:solidFill>
              </a:rPr>
              <a:t>[</a:t>
            </a:r>
            <a:r>
              <a:t>1</a:t>
            </a:r>
            <a:r>
              <a:rPr>
                <a:solidFill>
                  <a:srgbClr val="F8F8F2"/>
                </a:solidFill>
              </a:rPr>
              <a:t>]: #b 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3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</a:t>
            </a:r>
            <a:r>
              <a:t>19</a:t>
            </a:r>
            <a:r>
              <a:rPr>
                <a:solidFill>
                  <a:srgbClr val="F8F8F2"/>
                </a:solidFill>
              </a:rPr>
              <a:t>: </a:t>
            </a:r>
            <a:r>
              <a:t>0x1c13000022fd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8BE9FD"/>
                </a:solidFill>
              </a:rPr>
              <a:t>the_hole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}</a:t>
            </a: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0x1c130025a4dd</a:t>
            </a:r>
            <a:r>
              <a:rPr>
                <a:solidFill>
                  <a:srgbClr val="F8F8F2"/>
                </a:solidFill>
              </a:rPr>
              <a:t>: [</a:t>
            </a:r>
            <a:r>
              <a:rPr>
                <a:solidFill>
                  <a:srgbClr val="8BE9FD"/>
                </a:solidFill>
              </a:rPr>
              <a:t>Map</a:t>
            </a:r>
            <a:r>
              <a:rPr>
                <a:solidFill>
                  <a:srgbClr val="F8F8F2"/>
                </a:solidFill>
              </a:rPr>
              <a:t>] </a:t>
            </a:r>
            <a:r>
              <a:rPr>
                <a:solidFill>
                  <a:srgbClr val="FF79C6"/>
                </a:solidFill>
              </a:rPr>
              <a:t>in</a:t>
            </a:r>
            <a:r>
              <a:rPr>
                <a:solidFill>
                  <a:srgbClr val="F8F8F2"/>
                </a:solidFill>
              </a:rPr>
              <a:t> OldSpace //垃圾回收 老生代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type: JS_OBJECT_TYPE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instance size: </a:t>
            </a:r>
            <a:r>
              <a:rPr>
                <a:solidFill>
                  <a:srgbClr val="BD93F9"/>
                </a:solidFill>
              </a:rPr>
              <a:t>20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大小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inobject properties: </a:t>
            </a:r>
            <a:r>
              <a:rPr>
                <a:solidFill>
                  <a:srgbClr val="BD93F9"/>
                </a:solidFill>
              </a:rPr>
              <a:t>2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对象内属性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elements kind: HOLEY_ELEMENTS</a:t>
            </a:r>
          </a:p>
          <a:p>
            <a:pPr algn="l" defTabSz="457200">
              <a:defRPr sz="25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back pointer: </a:t>
            </a:r>
            <a:r>
              <a:rPr>
                <a:solidFill>
                  <a:srgbClr val="BD93F9"/>
                </a:solidFill>
              </a:rPr>
              <a:t>0x1c130025a495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Map</a:t>
            </a:r>
            <a:r>
              <a:rPr>
                <a:solidFill>
                  <a:srgbClr val="F8F8F2"/>
                </a:solidFill>
              </a:rPr>
              <a:t>[</a:t>
            </a:r>
            <a:r>
              <a:rPr>
                <a:solidFill>
                  <a:srgbClr val="BD93F9"/>
                </a:solidFill>
              </a:rPr>
              <a:t>20</a:t>
            </a:r>
            <a:r>
              <a:rPr>
                <a:solidFill>
                  <a:srgbClr val="F8F8F2"/>
                </a:solidFill>
              </a:rPr>
              <a:t>](HOLEY_ELEMENTS)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t>// 隐藏类back pointer指针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instance </a:t>
            </a:r>
            <a:r>
              <a:rPr>
                <a:solidFill>
                  <a:srgbClr val="50FA7B"/>
                </a:solidFill>
              </a:rPr>
              <a:t>descriptors</a:t>
            </a:r>
            <a:r>
              <a:t>(own) #</a:t>
            </a:r>
            <a:r>
              <a:rPr>
                <a:solidFill>
                  <a:srgbClr val="BD93F9"/>
                </a:solidFill>
              </a:rPr>
              <a:t>2</a:t>
            </a:r>
            <a:r>
              <a:t>: </a:t>
            </a:r>
            <a:r>
              <a:rPr>
                <a:solidFill>
                  <a:srgbClr val="BD93F9"/>
                </a:solidFill>
              </a:rPr>
              <a:t>0x1c130010b50d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DescriptorArray[</a:t>
            </a:r>
            <a:r>
              <a:rPr>
                <a:solidFill>
                  <a:srgbClr val="BD93F9"/>
                </a:solidFill>
              </a:rPr>
              <a:t>2</a:t>
            </a:r>
            <a: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指向描述符数组的指针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prototype: </a:t>
            </a:r>
            <a:r>
              <a:t>0x1c1300244a09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Object</a:t>
            </a:r>
            <a:r>
              <a:rPr>
                <a:solidFill>
                  <a:srgbClr val="F8F8F2"/>
                </a:solidFill>
              </a:rPr>
              <a:t> map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0x1c13002440c5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constructor: </a:t>
            </a:r>
            <a:r>
              <a:rPr>
                <a:solidFill>
                  <a:srgbClr val="BD93F9"/>
                </a:solidFill>
              </a:rPr>
              <a:t>0x1c13002445cd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JSFunction </a:t>
            </a:r>
            <a:r>
              <a:rPr>
                <a:solidFill>
                  <a:srgbClr val="8BE9FD"/>
                </a:solidFill>
              </a:rPr>
              <a:t>Object</a:t>
            </a:r>
            <a:r>
              <a:t>(sfi </a:t>
            </a:r>
            <a:r>
              <a:rPr>
                <a:solidFill>
                  <a:srgbClr val="FF79C6"/>
                </a:solidFill>
              </a:rPr>
              <a:t>=</a:t>
            </a:r>
            <a:r>
              <a:t> </a:t>
            </a:r>
            <a:r>
              <a:rPr>
                <a:solidFill>
                  <a:srgbClr val="BD93F9"/>
                </a:solidFill>
              </a:rPr>
              <a:t>0x1c1300217d3d</a:t>
            </a:r>
            <a:r>
              <a:t>) </a:t>
            </a:r>
            <a:r>
              <a:rPr>
                <a:solidFill>
                  <a:srgbClr val="FF79C6"/>
                </a:solidFill>
              </a:rPr>
              <a:t>&gt;</a:t>
            </a:r>
            <a:endParaRPr>
              <a:solidFill>
                <a:srgbClr val="FF79C6"/>
              </a:solidFill>
            </a:endParaRPr>
          </a:p>
        </p:txBody>
      </p:sp>
      <p:sp>
        <p:nvSpPr>
          <p:cNvPr id="201" name="let obj = {…"/>
          <p:cNvSpPr txBox="1"/>
          <p:nvPr/>
        </p:nvSpPr>
        <p:spPr>
          <a:xfrm>
            <a:off x="4008596" y="2318583"/>
            <a:ext cx="3898774" cy="5080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let</a:t>
            </a:r>
            <a:r>
              <a:t> obj </a:t>
            </a:r>
            <a:r>
              <a:rPr>
                <a:solidFill>
                  <a:srgbClr val="FF79C6"/>
                </a:solidFill>
              </a:rPr>
              <a:t>=</a:t>
            </a:r>
            <a:r>
              <a:t> {</a:t>
            </a:r>
          </a:p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second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BD93F9"/>
                </a:solidFill>
              </a:rPr>
              <a:t>2</a:t>
            </a:r>
            <a:r>
              <a:t>,</a:t>
            </a:r>
          </a:p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</a:t>
            </a:r>
            <a:r>
              <a:rPr>
                <a:solidFill>
                  <a:srgbClr val="BD93F9"/>
                </a:solidFill>
              </a:rPr>
              <a:t>2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E9F284"/>
                </a:solidFill>
              </a:rPr>
              <a:t>'</a:t>
            </a:r>
            <a:r>
              <a:rPr>
                <a:solidFill>
                  <a:srgbClr val="F1FA8C"/>
                </a:solidFill>
              </a:rPr>
              <a:t>b</a:t>
            </a:r>
            <a:r>
              <a:rPr>
                <a:solidFill>
                  <a:srgbClr val="E9F284"/>
                </a:solidFill>
              </a:rPr>
              <a:t>'</a:t>
            </a:r>
            <a:r>
              <a:t>,</a:t>
            </a:r>
          </a:p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</a:t>
            </a:r>
            <a:r>
              <a:rPr>
                <a:solidFill>
                  <a:srgbClr val="BD93F9"/>
                </a:solidFill>
              </a:rPr>
              <a:t>1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E9F284"/>
                </a:solidFill>
              </a:rPr>
              <a:t>'</a:t>
            </a:r>
            <a:r>
              <a:rPr>
                <a:solidFill>
                  <a:srgbClr val="F1FA8C"/>
                </a:solidFill>
              </a:rPr>
              <a:t>a</a:t>
            </a:r>
            <a:r>
              <a:rPr>
                <a:solidFill>
                  <a:srgbClr val="E9F284"/>
                </a:solidFill>
              </a:rPr>
              <a:t>'</a:t>
            </a:r>
            <a:r>
              <a:t>,</a:t>
            </a:r>
          </a:p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first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BD93F9"/>
                </a:solidFill>
              </a:rPr>
              <a:t>1</a:t>
            </a:r>
            <a:endParaRPr>
              <a:solidFill>
                <a:srgbClr val="BD93F9"/>
              </a:solidFill>
            </a:endParaRPr>
          </a:p>
          <a:p>
            <a:pPr algn="l" defTabSz="457200">
              <a:defRPr sz="3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};</a:t>
            </a:r>
          </a:p>
          <a:p>
            <a:pPr algn="l" defTabSz="457200">
              <a:defRPr sz="3500">
                <a:solidFill>
                  <a:srgbClr val="50FA7B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(obj);</a:t>
            </a:r>
            <a:endParaRPr>
              <a:solidFill>
                <a:srgbClr val="F8F8F2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索引属性"/>
          <p:cNvSpPr txBox="1"/>
          <p:nvPr>
            <p:ph type="title"/>
          </p:nvPr>
        </p:nvSpPr>
        <p:spPr>
          <a:xfrm>
            <a:off x="975710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索引属性</a:t>
            </a:r>
          </a:p>
        </p:txBody>
      </p:sp>
      <p:sp>
        <p:nvSpPr>
          <p:cNvPr id="204" name="function Foo(element_num) {…"/>
          <p:cNvSpPr txBox="1"/>
          <p:nvPr/>
        </p:nvSpPr>
        <p:spPr>
          <a:xfrm>
            <a:off x="1997592" y="2624343"/>
            <a:ext cx="9720200" cy="939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300">
                <a:solidFill>
                  <a:srgbClr val="FFB86C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function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t>element_num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//添加可索引属性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FFB86C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rPr>
                <a:solidFill>
                  <a:srgbClr val="FF79C6"/>
                </a:solidFill>
              </a:rPr>
              <a:t>for</a:t>
            </a:r>
            <a:r>
              <a:rPr>
                <a:solidFill>
                  <a:srgbClr val="F8F8F2"/>
                </a:solidFill>
              </a:rPr>
              <a:t> (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i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; i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t>element_num</a:t>
            </a:r>
            <a:r>
              <a:rPr>
                <a:solidFill>
                  <a:srgbClr val="F8F8F2"/>
                </a:solidFill>
              </a:rPr>
              <a:t>; i</a:t>
            </a:r>
            <a:r>
              <a:rPr>
                <a:solidFill>
                  <a:srgbClr val="FF79C6"/>
                </a:solidFill>
              </a:rPr>
              <a:t>++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F1FA8C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8F8F2"/>
                </a:solidFill>
              </a:rPr>
              <a:t>    </a:t>
            </a:r>
            <a:r>
              <a:rPr>
                <a:solidFill>
                  <a:srgbClr val="BD93F9"/>
                </a:solidFill>
              </a:rPr>
              <a:t>this</a:t>
            </a:r>
            <a:r>
              <a:rPr>
                <a:solidFill>
                  <a:srgbClr val="F8F8F2"/>
                </a:solidFill>
              </a:rPr>
              <a:t>[i]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`element</a:t>
            </a:r>
            <a:r>
              <a:rPr>
                <a:solidFill>
                  <a:srgbClr val="FF79C6"/>
                </a:solidFill>
              </a:rPr>
              <a:t>${</a:t>
            </a:r>
            <a:r>
              <a:rPr>
                <a:solidFill>
                  <a:srgbClr val="F8F8F2"/>
                </a:solidFill>
              </a:rPr>
              <a:t>i</a:t>
            </a:r>
            <a:r>
              <a:rPr>
                <a:solidFill>
                  <a:srgbClr val="FF79C6"/>
                </a:solidFill>
              </a:rPr>
              <a:t>}</a:t>
            </a:r>
            <a:r>
              <a:t>`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  }</a:t>
            </a:r>
          </a:p>
          <a:p>
            <a:pPr algn="l" defTabSz="457200">
              <a:defRPr sz="43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}</a:t>
            </a:r>
          </a:p>
          <a:p>
            <a:pPr algn="l" defTabSz="457200">
              <a:defRPr sz="43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// 索引属性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let</a:t>
            </a:r>
            <a:r>
              <a:t> foo1 </a:t>
            </a:r>
            <a:r>
              <a:rPr>
                <a:solidFill>
                  <a:srgbClr val="FF79C6"/>
                </a:solidFill>
              </a:rPr>
              <a:t>=</a:t>
            </a:r>
            <a:r>
              <a:t> </a:t>
            </a:r>
            <a:r>
              <a:rPr>
                <a:solidFill>
                  <a:srgbClr val="FF79C6"/>
                </a:solidFill>
              </a:rPr>
              <a:t>new</a:t>
            </a:r>
            <a: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t>(</a:t>
            </a:r>
            <a:r>
              <a:rPr>
                <a:solidFill>
                  <a:srgbClr val="BD93F9"/>
                </a:solidFill>
              </a:rPr>
              <a:t>20</a:t>
            </a:r>
            <a:r>
              <a:t>);</a:t>
            </a:r>
          </a:p>
          <a:p>
            <a:pPr algn="l" defTabSz="457200">
              <a:defRPr sz="43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</a:p>
          <a:p>
            <a:pPr algn="l" defTabSz="457200">
              <a:defRPr sz="4300">
                <a:solidFill>
                  <a:srgbClr val="50FA7B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(foo1)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300">
                <a:solidFill>
                  <a:srgbClr val="50FA7B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2224" y="2890025"/>
            <a:ext cx="13500653" cy="9730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索引属性-稀疏退化"/>
          <p:cNvSpPr txBox="1"/>
          <p:nvPr>
            <p:ph type="title"/>
          </p:nvPr>
        </p:nvSpPr>
        <p:spPr>
          <a:xfrm>
            <a:off x="928748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索引属性-稀疏退化</a:t>
            </a:r>
          </a:p>
        </p:txBody>
      </p:sp>
      <p:sp>
        <p:nvSpPr>
          <p:cNvPr id="208" name="// 稀疏 数组转换为字典…"/>
          <p:cNvSpPr txBox="1"/>
          <p:nvPr/>
        </p:nvSpPr>
        <p:spPr>
          <a:xfrm>
            <a:off x="3695226" y="3471122"/>
            <a:ext cx="5803546" cy="5346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2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// 稀疏 数组转换为字典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2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let</a:t>
            </a:r>
            <a:r>
              <a:t> foo2 </a:t>
            </a:r>
            <a:r>
              <a:rPr>
                <a:solidFill>
                  <a:srgbClr val="FF79C6"/>
                </a:solidFill>
              </a:rPr>
              <a:t>=</a:t>
            </a:r>
            <a:r>
              <a:t> {};</a:t>
            </a:r>
          </a:p>
          <a:p>
            <a:pPr algn="l" defTabSz="457200">
              <a:defRPr sz="42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foo2[</a:t>
            </a:r>
            <a:r>
              <a:rPr>
                <a:solidFill>
                  <a:srgbClr val="BD93F9"/>
                </a:solidFill>
              </a:rPr>
              <a:t>9999</a:t>
            </a:r>
            <a:r>
              <a:t>] </a:t>
            </a:r>
            <a:r>
              <a:rPr>
                <a:solidFill>
                  <a:srgbClr val="FF79C6"/>
                </a:solidFill>
              </a:rPr>
              <a:t>=</a:t>
            </a:r>
            <a:r>
              <a:t> </a:t>
            </a:r>
            <a:r>
              <a:rPr>
                <a:solidFill>
                  <a:srgbClr val="E9F284"/>
                </a:solidFill>
              </a:rPr>
              <a:t>'</a:t>
            </a:r>
            <a:r>
              <a:rPr>
                <a:solidFill>
                  <a:srgbClr val="F1FA8C"/>
                </a:solidFill>
              </a:rPr>
              <a:t>hole</a:t>
            </a:r>
            <a:r>
              <a:rPr>
                <a:solidFill>
                  <a:srgbClr val="E9F284"/>
                </a:solidFill>
              </a:rPr>
              <a:t>'</a:t>
            </a:r>
            <a:r>
              <a:t>;</a:t>
            </a:r>
          </a:p>
          <a:p>
            <a:pPr algn="l" defTabSz="457200">
              <a:defRPr sz="42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</a:p>
          <a:p>
            <a:pPr algn="l" defTabSz="457200">
              <a:defRPr sz="4200">
                <a:solidFill>
                  <a:srgbClr val="50FA7B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(foo2)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2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7441" y="3862211"/>
            <a:ext cx="13897297" cy="33765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命名属性"/>
          <p:cNvSpPr txBox="1"/>
          <p:nvPr>
            <p:ph type="title"/>
          </p:nvPr>
        </p:nvSpPr>
        <p:spPr>
          <a:xfrm>
            <a:off x="277267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命名属性</a:t>
            </a:r>
          </a:p>
        </p:txBody>
      </p:sp>
      <p:sp>
        <p:nvSpPr>
          <p:cNvPr id="212" name="对象内属性（快属性）…"/>
          <p:cNvSpPr txBox="1"/>
          <p:nvPr>
            <p:ph type="body" sz="half" idx="1"/>
          </p:nvPr>
        </p:nvSpPr>
        <p:spPr>
          <a:xfrm>
            <a:off x="7675053" y="3418580"/>
            <a:ext cx="19298270" cy="4584663"/>
          </a:xfrm>
          <a:prstGeom prst="rect">
            <a:avLst/>
          </a:prstGeom>
        </p:spPr>
        <p:txBody>
          <a:bodyPr/>
          <a:lstStyle/>
          <a:p>
            <a:r>
              <a:t>对象内属性（快属性）</a:t>
            </a:r>
          </a:p>
          <a:p>
            <a:r>
              <a:t>对象内属性+properties线性数据结构（快属性）</a:t>
            </a:r>
          </a:p>
          <a:p>
            <a:r>
              <a:t>properties字典（慢属性）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对象内属性（快属性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对象内属性（快属性）</a:t>
            </a:r>
          </a:p>
        </p:txBody>
      </p:sp>
      <p:sp>
        <p:nvSpPr>
          <p:cNvPr id="215" name="function Foo(property_num) {…"/>
          <p:cNvSpPr txBox="1"/>
          <p:nvPr/>
        </p:nvSpPr>
        <p:spPr>
          <a:xfrm>
            <a:off x="2400387" y="3344984"/>
            <a:ext cx="8553848" cy="640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function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//添加命名属性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rPr>
                <a:solidFill>
                  <a:srgbClr val="FF79C6"/>
                </a:solidFill>
              </a:rPr>
              <a:t>for</a:t>
            </a:r>
            <a:r>
              <a:rPr>
                <a:solidFill>
                  <a:srgbClr val="F8F8F2"/>
                </a:solidFill>
              </a:rPr>
              <a:t> (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i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; i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; i</a:t>
            </a:r>
            <a:r>
              <a:rPr>
                <a:solidFill>
                  <a:srgbClr val="FF79C6"/>
                </a:solidFill>
              </a:rPr>
              <a:t>++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  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ppt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`property</a:t>
            </a:r>
            <a:r>
              <a:rPr>
                <a:solidFill>
                  <a:srgbClr val="FF79C6"/>
                </a:solidFill>
              </a:rPr>
              <a:t>${</a:t>
            </a:r>
            <a:r>
              <a:rPr>
                <a:solidFill>
                  <a:srgbClr val="F8F8F2"/>
                </a:solidFill>
              </a:rPr>
              <a:t>i</a:t>
            </a:r>
            <a:r>
              <a:rPr>
                <a:solidFill>
                  <a:srgbClr val="FF79C6"/>
                </a:solidFill>
              </a:rPr>
              <a:t>}</a:t>
            </a:r>
            <a:r>
              <a:t>`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BD93F9"/>
                </a:solidFill>
              </a:rPr>
              <a:t>this</a:t>
            </a:r>
            <a:r>
              <a:t>[ppt] </a:t>
            </a:r>
            <a:r>
              <a:rPr>
                <a:solidFill>
                  <a:srgbClr val="FF79C6"/>
                </a:solidFill>
              </a:rPr>
              <a:t>=</a:t>
            </a:r>
            <a:r>
              <a:t> ppt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 十个属性以内为in-object对象内属性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const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foo1</a:t>
            </a:r>
            <a:r>
              <a:rPr>
                <a:solidFill>
                  <a:srgbClr val="F8F8F2"/>
                </a:solidFill>
              </a:rPr>
              <a:t> </a:t>
            </a:r>
            <a: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new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rPr>
                <a:solidFill>
                  <a:srgbClr val="BD93F9"/>
                </a:solidFill>
              </a:rPr>
              <a:t>9</a:t>
            </a:r>
            <a:r>
              <a:rPr>
                <a:solidFill>
                  <a:srgbClr val="F8F8F2"/>
                </a:solidFill>
              </a:rPr>
              <a:t>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(foo1);</a:t>
            </a:r>
            <a:endParaRPr>
              <a:solidFill>
                <a:srgbClr val="F8F8F2"/>
              </a:solidFill>
            </a:endParaRP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9796" y="3218841"/>
            <a:ext cx="12223594" cy="62691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2" y="10116810"/>
            <a:ext cx="4007948" cy="32426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对象内属性+properties线性数据结构（快属性）"/>
          <p:cNvSpPr txBox="1"/>
          <p:nvPr>
            <p:ph type="title"/>
          </p:nvPr>
        </p:nvSpPr>
        <p:spPr>
          <a:xfrm>
            <a:off x="1726899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对象内属性+properties线性数据结构（快属性）</a:t>
            </a:r>
          </a:p>
        </p:txBody>
      </p:sp>
      <p:sp>
        <p:nvSpPr>
          <p:cNvPr id="220" name="function Foo(property_num) {…"/>
          <p:cNvSpPr txBox="1"/>
          <p:nvPr/>
        </p:nvSpPr>
        <p:spPr>
          <a:xfrm>
            <a:off x="2616813" y="3240378"/>
            <a:ext cx="8528547" cy="7620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function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//添加命名属性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rPr>
                <a:solidFill>
                  <a:srgbClr val="FF79C6"/>
                </a:solidFill>
              </a:rPr>
              <a:t>for</a:t>
            </a:r>
            <a:r>
              <a:rPr>
                <a:solidFill>
                  <a:srgbClr val="F8F8F2"/>
                </a:solidFill>
              </a:rPr>
              <a:t> (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i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; i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; i</a:t>
            </a:r>
            <a:r>
              <a:rPr>
                <a:solidFill>
                  <a:srgbClr val="FF79C6"/>
                </a:solidFill>
              </a:rPr>
              <a:t>++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  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ppt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`property</a:t>
            </a:r>
            <a:r>
              <a:rPr>
                <a:solidFill>
                  <a:srgbClr val="FF79C6"/>
                </a:solidFill>
              </a:rPr>
              <a:t>${</a:t>
            </a:r>
            <a:r>
              <a:rPr>
                <a:solidFill>
                  <a:srgbClr val="F8F8F2"/>
                </a:solidFill>
              </a:rPr>
              <a:t>i</a:t>
            </a:r>
            <a:r>
              <a:rPr>
                <a:solidFill>
                  <a:srgbClr val="FF79C6"/>
                </a:solidFill>
              </a:rPr>
              <a:t>}</a:t>
            </a:r>
            <a:r>
              <a:t>`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BD93F9"/>
                </a:solidFill>
              </a:rPr>
              <a:t>this</a:t>
            </a:r>
            <a:r>
              <a:t>[ppt] </a:t>
            </a:r>
            <a:r>
              <a:rPr>
                <a:solidFill>
                  <a:srgbClr val="FF79C6"/>
                </a:solidFill>
              </a:rPr>
              <a:t>=</a:t>
            </a:r>
            <a:r>
              <a:t> ppt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 超过9个属性后会存到properties中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const</a:t>
            </a:r>
            <a:r>
              <a:t> foo2 </a:t>
            </a:r>
            <a:r>
              <a:rPr>
                <a:solidFill>
                  <a:srgbClr val="FF79C6"/>
                </a:solidFill>
              </a:rPr>
              <a:t>=</a:t>
            </a:r>
            <a:r>
              <a:t> </a:t>
            </a:r>
            <a:r>
              <a:rPr>
                <a:solidFill>
                  <a:srgbClr val="FF79C6"/>
                </a:solidFill>
              </a:rPr>
              <a:t>new</a:t>
            </a:r>
            <a: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t>(</a:t>
            </a:r>
            <a:r>
              <a:rPr>
                <a:solidFill>
                  <a:srgbClr val="BD93F9"/>
                </a:solidFill>
              </a:rPr>
              <a:t>15</a:t>
            </a:r>
            <a:r>
              <a:t>);</a:t>
            </a: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(foo2);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890" y="3183645"/>
            <a:ext cx="13159880" cy="73487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roperties字典存储（慢属性）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properties字典存储（慢属性）</a:t>
            </a:r>
          </a:p>
        </p:txBody>
      </p:sp>
      <p:sp>
        <p:nvSpPr>
          <p:cNvPr id="224" name="function Foo(property_num) {…"/>
          <p:cNvSpPr txBox="1"/>
          <p:nvPr/>
        </p:nvSpPr>
        <p:spPr>
          <a:xfrm>
            <a:off x="2616813" y="3240378"/>
            <a:ext cx="8528547" cy="7620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function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//添加命名属性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B8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rPr>
                <a:solidFill>
                  <a:srgbClr val="FF79C6"/>
                </a:solidFill>
              </a:rPr>
              <a:t>for</a:t>
            </a:r>
            <a:r>
              <a:rPr>
                <a:solidFill>
                  <a:srgbClr val="F8F8F2"/>
                </a:solidFill>
              </a:rPr>
              <a:t> (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i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; i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t>property_num</a:t>
            </a:r>
            <a:r>
              <a:rPr>
                <a:solidFill>
                  <a:srgbClr val="F8F8F2"/>
                </a:solidFill>
              </a:rPr>
              <a:t>; i</a:t>
            </a:r>
            <a:r>
              <a:rPr>
                <a:solidFill>
                  <a:srgbClr val="FF79C6"/>
                </a:solidFill>
              </a:rPr>
              <a:t>++</a:t>
            </a:r>
            <a:r>
              <a:rPr>
                <a:solidFill>
                  <a:srgbClr val="F8F8F2"/>
                </a:solidFill>
              </a:rPr>
              <a:t>) {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8F8F2"/>
                </a:solidFill>
              </a:rPr>
              <a:t>    </a:t>
            </a:r>
            <a:r>
              <a:rPr>
                <a:solidFill>
                  <a:srgbClr val="FF79C6"/>
                </a:solidFill>
              </a:rPr>
              <a:t>let</a:t>
            </a:r>
            <a:r>
              <a:rPr>
                <a:solidFill>
                  <a:srgbClr val="F8F8F2"/>
                </a:solidFill>
              </a:rPr>
              <a:t> ppt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`property</a:t>
            </a:r>
            <a:r>
              <a:rPr>
                <a:solidFill>
                  <a:srgbClr val="FF79C6"/>
                </a:solidFill>
              </a:rPr>
              <a:t>${</a:t>
            </a:r>
            <a:r>
              <a:rPr>
                <a:solidFill>
                  <a:srgbClr val="F8F8F2"/>
                </a:solidFill>
              </a:rPr>
              <a:t>i</a:t>
            </a:r>
            <a:r>
              <a:rPr>
                <a:solidFill>
                  <a:srgbClr val="FF79C6"/>
                </a:solidFill>
              </a:rPr>
              <a:t>}</a:t>
            </a:r>
            <a:r>
              <a:t>`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BD93F9"/>
                </a:solidFill>
              </a:rPr>
              <a:t>this</a:t>
            </a:r>
            <a:r>
              <a:t>[ppt] </a:t>
            </a:r>
            <a:r>
              <a:rPr>
                <a:solidFill>
                  <a:srgbClr val="FF79C6"/>
                </a:solidFill>
              </a:rPr>
              <a:t>=</a:t>
            </a:r>
            <a:r>
              <a:t> ppt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  <a:p>
            <a:pPr algn="l" defTabSz="457200">
              <a:defRPr sz="4000">
                <a:solidFill>
                  <a:srgbClr val="F8F8F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  <a:p>
            <a:pPr algn="l" defTabSz="457200">
              <a:defRPr sz="4000">
                <a:solidFill>
                  <a:srgbClr val="6272A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 超过9个属性后会存到properties中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const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BD93F9"/>
                </a:solidFill>
              </a:rPr>
              <a:t>foo3</a:t>
            </a:r>
            <a:r>
              <a:rPr>
                <a:solidFill>
                  <a:srgbClr val="F8F8F2"/>
                </a:solidFill>
              </a:rPr>
              <a:t> </a:t>
            </a:r>
            <a: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new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Foo</a:t>
            </a:r>
            <a:r>
              <a:rPr>
                <a:solidFill>
                  <a:srgbClr val="F8F8F2"/>
                </a:solidFill>
              </a:rPr>
              <a:t>(</a:t>
            </a:r>
            <a:r>
              <a:rPr>
                <a:solidFill>
                  <a:srgbClr val="BD93F9"/>
                </a:solidFill>
              </a:rPr>
              <a:t>26</a:t>
            </a:r>
            <a:r>
              <a:rPr>
                <a:solidFill>
                  <a:srgbClr val="F8F8F2"/>
                </a:solidFill>
              </a:rPr>
              <a:t>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(foo3);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2497" y="3022900"/>
            <a:ext cx="11218991" cy="8370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连续添加属性-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连续添加属性-总结</a:t>
            </a:r>
          </a:p>
        </p:txBody>
      </p:sp>
      <p:sp>
        <p:nvSpPr>
          <p:cNvPr id="228" name="1. 添加9个属性以内的属性存储于对象内。…"/>
          <p:cNvSpPr txBox="1"/>
          <p:nvPr>
            <p:ph type="body" sz="half" idx="1"/>
          </p:nvPr>
        </p:nvSpPr>
        <p:spPr>
          <a:xfrm>
            <a:off x="5758489" y="3853714"/>
            <a:ext cx="16242945" cy="4383079"/>
          </a:xfrm>
          <a:prstGeom prst="rect">
            <a:avLst/>
          </a:prstGeom>
        </p:spPr>
        <p:txBody>
          <a:bodyPr/>
          <a:lstStyle/>
          <a:p>
            <a:pPr marL="0" indent="0" defTabSz="652145">
              <a:spcBef>
                <a:spcPts val="1800"/>
              </a:spcBef>
              <a:buClrTx/>
              <a:buSzTx/>
              <a:buNone/>
              <a:defRPr sz="4345" spc="-43"/>
            </a:pPr>
            <a:r>
              <a:t>1. 添加9个属性以内的属性存储于对象内。</a:t>
            </a:r>
          </a:p>
          <a:p>
            <a:pPr marL="0" indent="0" defTabSz="652145">
              <a:spcBef>
                <a:spcPts val="1800"/>
              </a:spcBef>
              <a:buClrTx/>
              <a:buSzTx/>
              <a:buNone/>
              <a:defRPr sz="4345" spc="-43"/>
            </a:pPr>
            <a:r>
              <a:t>2. 添加多于9个属性后的属性存储于properties，以数组形式存储。</a:t>
            </a:r>
          </a:p>
          <a:p>
            <a:pPr marL="0" indent="0" defTabSz="652145">
              <a:spcBef>
                <a:spcPts val="1800"/>
              </a:spcBef>
              <a:buClrTx/>
              <a:buSzTx/>
              <a:buNone/>
              <a:defRPr sz="4345" spc="-43"/>
            </a:pPr>
            <a:r>
              <a:t>3. 添加多于25个属性后，properties会从数组类型转换为字典类型。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直接定义"/>
          <p:cNvSpPr txBox="1"/>
          <p:nvPr>
            <p:ph type="title"/>
          </p:nvPr>
        </p:nvSpPr>
        <p:spPr>
          <a:xfrm>
            <a:off x="463404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直接定义</a:t>
            </a:r>
          </a:p>
        </p:txBody>
      </p:sp>
      <p:sp>
        <p:nvSpPr>
          <p:cNvPr id="231" name="const bigFoo = {…"/>
          <p:cNvSpPr txBox="1"/>
          <p:nvPr/>
        </p:nvSpPr>
        <p:spPr>
          <a:xfrm>
            <a:off x="4974554" y="4013624"/>
            <a:ext cx="5975152" cy="6197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const</a:t>
            </a:r>
            <a:r>
              <a:rPr>
                <a:solidFill>
                  <a:srgbClr val="F8F8F2"/>
                </a:solidFill>
              </a:rPr>
              <a:t> </a:t>
            </a:r>
            <a:r>
              <a:t>bigFoo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= {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9F284"/>
                </a:solidFill>
              </a:rPr>
              <a:t>"</a:t>
            </a:r>
            <a:r>
              <a:t>property0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t>property0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8F8F2"/>
                </a:solidFill>
              </a:rPr>
              <a:t>,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...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9F284"/>
                </a:solidFill>
              </a:rPr>
              <a:t>"</a:t>
            </a:r>
            <a:r>
              <a:t>property99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t>property99</a:t>
            </a:r>
            <a:r>
              <a:rPr>
                <a:solidFill>
                  <a:srgbClr val="E9F284"/>
                </a:solidFill>
              </a:rPr>
              <a:t>"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}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</a:t>
            </a:r>
            <a:r>
              <a:rPr>
                <a:solidFill>
                  <a:srgbClr val="BD93F9"/>
                </a:solidFill>
              </a:rPr>
              <a:t>bigFoo</a:t>
            </a:r>
            <a:r>
              <a:rPr>
                <a:solidFill>
                  <a:srgbClr val="F8F8F2"/>
                </a:solidFill>
              </a:rPr>
              <a:t>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3564" y="4084883"/>
            <a:ext cx="10794421" cy="46155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3" name="留个疑问：…"/>
          <p:cNvSpPr txBox="1"/>
          <p:nvPr>
            <p:ph type="body" sz="half" idx="1"/>
          </p:nvPr>
        </p:nvSpPr>
        <p:spPr>
          <a:xfrm>
            <a:off x="4826517" y="9659586"/>
            <a:ext cx="16242945" cy="4383079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buClrTx/>
              <a:buSzTx/>
              <a:buNone/>
              <a:defRPr sz="5500" spc="-55"/>
            </a:pPr>
            <a:r>
              <a:t>留个疑问：</a:t>
            </a:r>
          </a:p>
          <a:p>
            <a:pPr marL="0" indent="0" defTabSz="825500">
              <a:buClrTx/>
              <a:buSzTx/>
              <a:buNone/>
              <a:defRPr sz="5500" spc="-55"/>
            </a:pPr>
            <a:r>
              <a:t>当依次新增属性时大于25就已经变为慢属性了。</a:t>
            </a:r>
          </a:p>
          <a:p>
            <a:pPr marL="0" indent="0" defTabSz="825500">
              <a:buClrTx/>
              <a:buSzTx/>
              <a:buNone/>
              <a:defRPr sz="5500" spc="-55"/>
            </a:pPr>
            <a:r>
              <a:t>为什么直接声明100个属性，依然还是对象内属性？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五颜六色的云彩映衬着繁星点点的夜空" descr="五颜六色的云彩映衬着繁星点点的夜空"/>
          <p:cNvPicPr>
            <a:picLocks noChangeAspect="1"/>
          </p:cNvPicPr>
          <p:nvPr>
            <p:ph type="pic" idx="21"/>
          </p:nvPr>
        </p:nvPicPr>
        <p:blipFill>
          <a:blip r:embed="rId1"/>
          <a:srcRect l="20479" r="20479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57" name="V8是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V8是什么？</a:t>
            </a:r>
          </a:p>
        </p:txBody>
      </p:sp>
      <p:sp>
        <p:nvSpPr>
          <p:cNvPr id="158" name="V8是谷歌的开源高性能JavaScript和WebAssembly引擎，用C++编写。 它用于Chrome和Node.js等。 它实现了ECMAScript和WebAssembly， V8可以独立运行，也可以嵌入到任何C++应用程序中。"/>
          <p:cNvSpPr txBox="1"/>
          <p:nvPr>
            <p:ph type="body" sz="quarter" idx="1"/>
          </p:nvPr>
        </p:nvSpPr>
        <p:spPr>
          <a:xfrm>
            <a:off x="1538842" y="7114142"/>
            <a:ext cx="9652001" cy="5664201"/>
          </a:xfrm>
          <a:prstGeom prst="rect">
            <a:avLst/>
          </a:prstGeom>
        </p:spPr>
        <p:txBody>
          <a:bodyPr/>
          <a:lstStyle>
            <a:lvl1pPr algn="l" defTabSz="457200"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V8是谷歌的开源高性能JavaScript和WebAssembly引擎，用C++编写。 它用于Chrome和Node.js等。 它实现了ECMAScript和WebAssembly， V8可以独立运行，也可以嵌入到任何C++应用程序中。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删除操作"/>
          <p:cNvSpPr txBox="1"/>
          <p:nvPr>
            <p:ph type="title"/>
          </p:nvPr>
        </p:nvSpPr>
        <p:spPr>
          <a:xfrm>
            <a:off x="1083862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删除操作</a:t>
            </a:r>
          </a:p>
        </p:txBody>
      </p:sp>
      <p:sp>
        <p:nvSpPr>
          <p:cNvPr id="236" name="当对快属性的对象进行删除属性操作时，会导致快属性退化为慢属性"/>
          <p:cNvSpPr txBox="1"/>
          <p:nvPr>
            <p:ph type="body" sz="quarter" idx="1"/>
          </p:nvPr>
        </p:nvSpPr>
        <p:spPr>
          <a:xfrm>
            <a:off x="3183152" y="2915848"/>
            <a:ext cx="19625653" cy="1403184"/>
          </a:xfrm>
          <a:prstGeom prst="rect">
            <a:avLst/>
          </a:prstGeom>
        </p:spPr>
        <p:txBody>
          <a:bodyPr/>
          <a:lstStyle>
            <a:lvl1pPr marL="0" indent="0" defTabSz="709930">
              <a:spcBef>
                <a:spcPts val="2000"/>
              </a:spcBef>
              <a:buClrTx/>
              <a:buSzTx/>
              <a:buNone/>
              <a:defRPr sz="5160" spc="-51"/>
            </a:lvl1pPr>
          </a:lstStyle>
          <a:p>
            <a:r>
              <a:t>当对快属性的对象进行删除属性操作时，会导致快属性退化为慢属性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606" y="4222846"/>
            <a:ext cx="4131428" cy="2217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17" y="7198204"/>
            <a:ext cx="8847851" cy="1403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905" y="7202065"/>
            <a:ext cx="9067892" cy="1377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992" y="9298096"/>
            <a:ext cx="9551272" cy="13043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015" y="9237614"/>
            <a:ext cx="8987455" cy="14253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快属性对象和慢属性对象的区别"/>
          <p:cNvSpPr txBox="1"/>
          <p:nvPr>
            <p:ph type="title"/>
          </p:nvPr>
        </p:nvSpPr>
        <p:spPr>
          <a:xfrm>
            <a:off x="1580229" y="1060268"/>
            <a:ext cx="21844001" cy="1562101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快属性对象和慢属性对象的区别</a:t>
            </a:r>
          </a:p>
        </p:txBody>
      </p:sp>
      <p:sp>
        <p:nvSpPr>
          <p:cNvPr id="244" name="1. 存储结构不同。(数组/字典)…"/>
          <p:cNvSpPr txBox="1"/>
          <p:nvPr>
            <p:ph type="body" sz="half" idx="1"/>
          </p:nvPr>
        </p:nvSpPr>
        <p:spPr>
          <a:xfrm>
            <a:off x="7153235" y="3517052"/>
            <a:ext cx="16242944" cy="4383079"/>
          </a:xfrm>
          <a:prstGeom prst="rect">
            <a:avLst/>
          </a:prstGeom>
        </p:spPr>
        <p:txBody>
          <a:bodyPr/>
          <a:lstStyle/>
          <a:p>
            <a:r>
              <a:t>1. 存储结构不同。(数组/字典)</a:t>
            </a:r>
          </a:p>
          <a:p>
            <a:r>
              <a:t>2. 访问属性方式不同。(隐藏类/字典)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总结"/>
          <p:cNvSpPr txBox="1"/>
          <p:nvPr>
            <p:ph type="title"/>
          </p:nvPr>
        </p:nvSpPr>
        <p:spPr>
          <a:xfrm>
            <a:off x="1642274" y="998937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总结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1900" y="2612276"/>
            <a:ext cx="19440955" cy="1001842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隐藏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隐藏类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060" y="4208814"/>
            <a:ext cx="8322316" cy="68851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304" y="3959782"/>
            <a:ext cx="7898436" cy="94662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3" name="JavaScript"/>
          <p:cNvSpPr txBox="1"/>
          <p:nvPr>
            <p:ph type="body" sz="quarter" idx="1"/>
          </p:nvPr>
        </p:nvSpPr>
        <p:spPr>
          <a:xfrm>
            <a:off x="4912992" y="2581535"/>
            <a:ext cx="5082819" cy="1147773"/>
          </a:xfrm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</a:lstStyle>
          <a:p>
            <a:r>
              <a:t>JavaScript</a:t>
            </a:r>
          </a:p>
        </p:txBody>
      </p:sp>
      <p:sp>
        <p:nvSpPr>
          <p:cNvPr id="254" name="C"/>
          <p:cNvSpPr txBox="1"/>
          <p:nvPr/>
        </p:nvSpPr>
        <p:spPr>
          <a:xfrm>
            <a:off x="17131196" y="2581535"/>
            <a:ext cx="706651" cy="11477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5500" spc="-55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255" name="为什么需要隐藏类?"/>
          <p:cNvSpPr txBox="1"/>
          <p:nvPr>
            <p:ph type="title"/>
          </p:nvPr>
        </p:nvSpPr>
        <p:spPr>
          <a:xfrm>
            <a:off x="742610" y="544591"/>
            <a:ext cx="21844001" cy="1557437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为什么需要隐藏类?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nst bigFoo = {…"/>
          <p:cNvSpPr txBox="1"/>
          <p:nvPr/>
        </p:nvSpPr>
        <p:spPr>
          <a:xfrm>
            <a:off x="2909520" y="5388967"/>
            <a:ext cx="5975153" cy="6197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const</a:t>
            </a:r>
            <a:r>
              <a:rPr>
                <a:solidFill>
                  <a:srgbClr val="F8F8F2"/>
                </a:solidFill>
              </a:rPr>
              <a:t> </a:t>
            </a:r>
            <a:r>
              <a:t>bigFoo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= {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9F284"/>
                </a:solidFill>
              </a:rPr>
              <a:t>"</a:t>
            </a:r>
            <a:r>
              <a:t>property0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t>property0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8F8F2"/>
                </a:solidFill>
              </a:rPr>
              <a:t>,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...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F1FA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9F284"/>
                </a:solidFill>
              </a:rPr>
              <a:t>"</a:t>
            </a:r>
            <a:r>
              <a:t>property99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t>property99</a:t>
            </a:r>
            <a:r>
              <a:rPr>
                <a:solidFill>
                  <a:srgbClr val="E9F284"/>
                </a:solidFill>
              </a:rPr>
              <a:t>"</a:t>
            </a:r>
            <a:endParaRPr>
              <a:solidFill>
                <a:srgbClr val="FF79C6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}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BD93F9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79C6"/>
                </a:solidFill>
              </a:rPr>
              <a:t>%</a:t>
            </a:r>
            <a:r>
              <a:t>DebugPrint</a:t>
            </a:r>
            <a:r>
              <a:rPr>
                <a:solidFill>
                  <a:srgbClr val="F8F8F2"/>
                </a:solidFill>
              </a:rPr>
              <a:t>(</a:t>
            </a:r>
            <a:r>
              <a:rPr>
                <a:solidFill>
                  <a:srgbClr val="BD93F9"/>
                </a:solidFill>
              </a:rPr>
              <a:t>bigFoo</a:t>
            </a:r>
            <a:r>
              <a:rPr>
                <a:solidFill>
                  <a:srgbClr val="F8F8F2"/>
                </a:solidFill>
              </a:rPr>
              <a:t>);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50FA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  <a:p>
            <a:pPr algn="l" defTabSz="457200">
              <a:defRPr sz="4000">
                <a:solidFill>
                  <a:srgbClr val="FF79C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F8F8F2"/>
              </a:solidFill>
            </a:endParaRPr>
          </a:p>
        </p:txBody>
      </p:sp>
      <p:sp>
        <p:nvSpPr>
          <p:cNvPr id="258" name="V8借鉴了静态语言，会假设所有对象不改变形状"/>
          <p:cNvSpPr txBox="1"/>
          <p:nvPr>
            <p:ph type="title"/>
          </p:nvPr>
        </p:nvSpPr>
        <p:spPr>
          <a:xfrm>
            <a:off x="1269999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V8借鉴了静态语言，会假设所有对象不改变形状</a:t>
            </a:r>
          </a:p>
        </p:txBody>
      </p:sp>
      <p:pic>
        <p:nvPicPr>
          <p:cNvPr id="25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7392" y="4454037"/>
            <a:ext cx="13788762" cy="71057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0" name="文本"/>
          <p:cNvSpPr txBox="1"/>
          <p:nvPr/>
        </p:nvSpPr>
        <p:spPr>
          <a:xfrm>
            <a:off x="11830050" y="6597650"/>
            <a:ext cx="723900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/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3869" y="3246515"/>
            <a:ext cx="16236262" cy="8107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3" name="为什么需要隐藏类?"/>
          <p:cNvSpPr txBox="1"/>
          <p:nvPr/>
        </p:nvSpPr>
        <p:spPr>
          <a:xfrm>
            <a:off x="804656" y="761751"/>
            <a:ext cx="21844001" cy="15574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792480">
              <a:lnSpc>
                <a:spcPct val="80000"/>
              </a:lnSpc>
              <a:defRPr sz="8065" spc="-24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1pPr>
          </a:lstStyle>
          <a:p>
            <a:r>
              <a:t>为什么需要隐藏类?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隐藏类转换树的创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隐藏类转换树的创建</a:t>
            </a:r>
          </a:p>
        </p:txBody>
      </p:sp>
      <p:graphicFrame>
        <p:nvGraphicFramePr>
          <p:cNvPr id="266" name="表格 1"/>
          <p:cNvGraphicFramePr/>
          <p:nvPr/>
        </p:nvGraphicFramePr>
        <p:xfrm>
          <a:off x="7866667" y="4328655"/>
          <a:ext cx="4196068" cy="78161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83367"/>
              </a:tblGrid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Map
（隐藏类）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__proto__
（原型）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properties
(命名属性)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elements
（索引属性）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in-object property1
...
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30056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in-object property10
(对象内属性)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67" name="JS 对象"/>
          <p:cNvSpPr txBox="1"/>
          <p:nvPr/>
        </p:nvSpPr>
        <p:spPr>
          <a:xfrm>
            <a:off x="9166442" y="3257749"/>
            <a:ext cx="1583818" cy="7354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JS 对象</a:t>
            </a:r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28" y="5012753"/>
            <a:ext cx="5516743" cy="3876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9" name="Map0"/>
          <p:cNvSpPr/>
          <p:nvPr/>
        </p:nvSpPr>
        <p:spPr>
          <a:xfrm>
            <a:off x="15807137" y="3182755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Map0</a:t>
            </a:r>
          </a:p>
        </p:txBody>
      </p:sp>
      <p:sp>
        <p:nvSpPr>
          <p:cNvPr id="270" name="Map1"/>
          <p:cNvSpPr/>
          <p:nvPr/>
        </p:nvSpPr>
        <p:spPr>
          <a:xfrm>
            <a:off x="15807137" y="5574427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Map1</a:t>
            </a:r>
          </a:p>
        </p:txBody>
      </p:sp>
      <p:sp>
        <p:nvSpPr>
          <p:cNvPr id="271" name="Map2"/>
          <p:cNvSpPr/>
          <p:nvPr/>
        </p:nvSpPr>
        <p:spPr>
          <a:xfrm>
            <a:off x="15807137" y="7966099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Map2</a:t>
            </a:r>
          </a:p>
        </p:txBody>
      </p:sp>
      <p:sp>
        <p:nvSpPr>
          <p:cNvPr id="272" name="线条"/>
          <p:cNvSpPr/>
          <p:nvPr/>
        </p:nvSpPr>
        <p:spPr>
          <a:xfrm flipV="1">
            <a:off x="17174251" y="4430458"/>
            <a:ext cx="1" cy="111731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73" name="add a"/>
          <p:cNvSpPr txBox="1"/>
          <p:nvPr/>
        </p:nvSpPr>
        <p:spPr>
          <a:xfrm>
            <a:off x="17820318" y="4755422"/>
            <a:ext cx="90434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add a</a:t>
            </a:r>
          </a:p>
        </p:txBody>
      </p:sp>
      <p:sp>
        <p:nvSpPr>
          <p:cNvPr id="274" name="线条"/>
          <p:cNvSpPr/>
          <p:nvPr/>
        </p:nvSpPr>
        <p:spPr>
          <a:xfrm>
            <a:off x="17434931" y="6875450"/>
            <a:ext cx="1" cy="10639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75" name="add b"/>
          <p:cNvSpPr txBox="1"/>
          <p:nvPr/>
        </p:nvSpPr>
        <p:spPr>
          <a:xfrm>
            <a:off x="17804620" y="7147094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add b</a:t>
            </a:r>
          </a:p>
        </p:txBody>
      </p:sp>
      <p:sp>
        <p:nvSpPr>
          <p:cNvPr id="276" name="线条"/>
          <p:cNvSpPr/>
          <p:nvPr/>
        </p:nvSpPr>
        <p:spPr>
          <a:xfrm flipV="1">
            <a:off x="12053366" y="3799172"/>
            <a:ext cx="3760805" cy="12430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77" name="线条"/>
          <p:cNvSpPr/>
          <p:nvPr/>
        </p:nvSpPr>
        <p:spPr>
          <a:xfrm>
            <a:off x="12053274" y="5188819"/>
            <a:ext cx="3760392" cy="102553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78" name="线条"/>
          <p:cNvSpPr/>
          <p:nvPr/>
        </p:nvSpPr>
        <p:spPr>
          <a:xfrm>
            <a:off x="12100550" y="5363972"/>
            <a:ext cx="3671154" cy="318344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79" name="初始"/>
          <p:cNvSpPr txBox="1"/>
          <p:nvPr/>
        </p:nvSpPr>
        <p:spPr>
          <a:xfrm>
            <a:off x="13569825" y="3648491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初始</a:t>
            </a:r>
          </a:p>
        </p:txBody>
      </p:sp>
      <p:sp>
        <p:nvSpPr>
          <p:cNvPr id="280" name="②"/>
          <p:cNvSpPr txBox="1"/>
          <p:nvPr/>
        </p:nvSpPr>
        <p:spPr>
          <a:xfrm>
            <a:off x="14196468" y="6370497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②</a:t>
            </a:r>
          </a:p>
        </p:txBody>
      </p:sp>
      <p:sp>
        <p:nvSpPr>
          <p:cNvPr id="281" name="Map3"/>
          <p:cNvSpPr/>
          <p:nvPr/>
        </p:nvSpPr>
        <p:spPr>
          <a:xfrm>
            <a:off x="15807137" y="10357771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Map3</a:t>
            </a:r>
          </a:p>
        </p:txBody>
      </p:sp>
      <p:sp>
        <p:nvSpPr>
          <p:cNvPr id="282" name="线条"/>
          <p:cNvSpPr/>
          <p:nvPr/>
        </p:nvSpPr>
        <p:spPr>
          <a:xfrm>
            <a:off x="17434930" y="9267122"/>
            <a:ext cx="1" cy="106398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83" name="add c"/>
          <p:cNvSpPr txBox="1"/>
          <p:nvPr/>
        </p:nvSpPr>
        <p:spPr>
          <a:xfrm>
            <a:off x="17825498" y="9538766"/>
            <a:ext cx="89397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add c</a:t>
            </a:r>
          </a:p>
        </p:txBody>
      </p:sp>
      <p:sp>
        <p:nvSpPr>
          <p:cNvPr id="284" name="线条"/>
          <p:cNvSpPr/>
          <p:nvPr/>
        </p:nvSpPr>
        <p:spPr>
          <a:xfrm>
            <a:off x="12227550" y="5490971"/>
            <a:ext cx="3544154" cy="54856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85" name="①"/>
          <p:cNvSpPr txBox="1"/>
          <p:nvPr/>
        </p:nvSpPr>
        <p:spPr>
          <a:xfrm>
            <a:off x="14196468" y="5176567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①</a:t>
            </a:r>
          </a:p>
        </p:txBody>
      </p:sp>
      <p:sp>
        <p:nvSpPr>
          <p:cNvPr id="286" name="③"/>
          <p:cNvSpPr txBox="1"/>
          <p:nvPr/>
        </p:nvSpPr>
        <p:spPr>
          <a:xfrm>
            <a:off x="14196468" y="8207444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③</a:t>
            </a:r>
          </a:p>
        </p:txBody>
      </p:sp>
      <p:sp>
        <p:nvSpPr>
          <p:cNvPr id="287" name="线条"/>
          <p:cNvSpPr/>
          <p:nvPr/>
        </p:nvSpPr>
        <p:spPr>
          <a:xfrm>
            <a:off x="17527764" y="4457118"/>
            <a:ext cx="1" cy="10639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88" name="back"/>
          <p:cNvSpPr txBox="1"/>
          <p:nvPr/>
        </p:nvSpPr>
        <p:spPr>
          <a:xfrm>
            <a:off x="16246803" y="4755422"/>
            <a:ext cx="779070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back</a:t>
            </a:r>
          </a:p>
        </p:txBody>
      </p:sp>
      <p:sp>
        <p:nvSpPr>
          <p:cNvPr id="289" name="线条"/>
          <p:cNvSpPr/>
          <p:nvPr/>
        </p:nvSpPr>
        <p:spPr>
          <a:xfrm flipV="1">
            <a:off x="17174251" y="6875449"/>
            <a:ext cx="1" cy="10639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90" name="线条"/>
          <p:cNvSpPr/>
          <p:nvPr/>
        </p:nvSpPr>
        <p:spPr>
          <a:xfrm flipV="1">
            <a:off x="17174251" y="9267121"/>
            <a:ext cx="1" cy="10639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91" name="back"/>
          <p:cNvSpPr txBox="1"/>
          <p:nvPr/>
        </p:nvSpPr>
        <p:spPr>
          <a:xfrm>
            <a:off x="16246803" y="7147094"/>
            <a:ext cx="779070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back</a:t>
            </a:r>
          </a:p>
        </p:txBody>
      </p:sp>
      <p:sp>
        <p:nvSpPr>
          <p:cNvPr id="292" name="back"/>
          <p:cNvSpPr txBox="1"/>
          <p:nvPr/>
        </p:nvSpPr>
        <p:spPr>
          <a:xfrm>
            <a:off x="16195465" y="9538766"/>
            <a:ext cx="77906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back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依次添加属性时 隐藏类转换树的创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依次添加属性时 隐藏类转换树的创建</a:t>
            </a:r>
          </a:p>
        </p:txBody>
      </p:sp>
      <p:sp>
        <p:nvSpPr>
          <p:cNvPr id="295" name="Map0"/>
          <p:cNvSpPr/>
          <p:nvPr/>
        </p:nvSpPr>
        <p:spPr>
          <a:xfrm>
            <a:off x="1009214" y="5476269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Map0</a:t>
            </a:r>
          </a:p>
        </p:txBody>
      </p:sp>
      <p:sp>
        <p:nvSpPr>
          <p:cNvPr id="296" name="Map1"/>
          <p:cNvSpPr/>
          <p:nvPr/>
        </p:nvSpPr>
        <p:spPr>
          <a:xfrm>
            <a:off x="5368783" y="5476269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Map1</a:t>
            </a:r>
          </a:p>
        </p:txBody>
      </p:sp>
      <p:sp>
        <p:nvSpPr>
          <p:cNvPr id="297" name="Map2"/>
          <p:cNvSpPr/>
          <p:nvPr/>
        </p:nvSpPr>
        <p:spPr>
          <a:xfrm>
            <a:off x="9943441" y="4673884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Map2</a:t>
            </a:r>
          </a:p>
        </p:txBody>
      </p:sp>
      <p:sp>
        <p:nvSpPr>
          <p:cNvPr id="298" name="线条"/>
          <p:cNvSpPr/>
          <p:nvPr/>
        </p:nvSpPr>
        <p:spPr>
          <a:xfrm>
            <a:off x="4284149" y="6113450"/>
            <a:ext cx="107694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299" name="线条"/>
          <p:cNvSpPr/>
          <p:nvPr/>
        </p:nvSpPr>
        <p:spPr>
          <a:xfrm>
            <a:off x="8578327" y="6234943"/>
            <a:ext cx="1368043" cy="85670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00" name="Map3"/>
          <p:cNvSpPr/>
          <p:nvPr/>
        </p:nvSpPr>
        <p:spPr>
          <a:xfrm>
            <a:off x="14947861" y="4673884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Map3</a:t>
            </a:r>
          </a:p>
        </p:txBody>
      </p:sp>
      <p:sp>
        <p:nvSpPr>
          <p:cNvPr id="301" name="Map4"/>
          <p:cNvSpPr/>
          <p:nvPr/>
        </p:nvSpPr>
        <p:spPr>
          <a:xfrm>
            <a:off x="9943441" y="6593093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Map4</a:t>
            </a:r>
          </a:p>
        </p:txBody>
      </p:sp>
      <p:sp>
        <p:nvSpPr>
          <p:cNvPr id="302" name="线条"/>
          <p:cNvSpPr/>
          <p:nvPr/>
        </p:nvSpPr>
        <p:spPr>
          <a:xfrm flipV="1">
            <a:off x="8618690" y="5339231"/>
            <a:ext cx="1287364" cy="81389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03" name="线条"/>
          <p:cNvSpPr/>
          <p:nvPr/>
        </p:nvSpPr>
        <p:spPr>
          <a:xfrm>
            <a:off x="13236415" y="5311065"/>
            <a:ext cx="167405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04" name="add a"/>
          <p:cNvSpPr txBox="1"/>
          <p:nvPr/>
        </p:nvSpPr>
        <p:spPr>
          <a:xfrm>
            <a:off x="4364621" y="5232642"/>
            <a:ext cx="90434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a</a:t>
            </a:r>
          </a:p>
        </p:txBody>
      </p:sp>
      <p:sp>
        <p:nvSpPr>
          <p:cNvPr id="305" name="add b"/>
          <p:cNvSpPr txBox="1"/>
          <p:nvPr/>
        </p:nvSpPr>
        <p:spPr>
          <a:xfrm rot="19738991">
            <a:off x="8697439" y="5050715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b</a:t>
            </a:r>
          </a:p>
        </p:txBody>
      </p:sp>
      <p:sp>
        <p:nvSpPr>
          <p:cNvPr id="306" name="add c"/>
          <p:cNvSpPr txBox="1"/>
          <p:nvPr/>
        </p:nvSpPr>
        <p:spPr>
          <a:xfrm rot="21561138">
            <a:off x="13626455" y="4526234"/>
            <a:ext cx="893980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c</a:t>
            </a:r>
          </a:p>
        </p:txBody>
      </p:sp>
      <p:sp>
        <p:nvSpPr>
          <p:cNvPr id="307" name="add d"/>
          <p:cNvSpPr txBox="1"/>
          <p:nvPr/>
        </p:nvSpPr>
        <p:spPr>
          <a:xfrm rot="1854637">
            <a:off x="8773567" y="6690718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d</a:t>
            </a:r>
          </a:p>
        </p:txBody>
      </p:sp>
      <p:pic>
        <p:nvPicPr>
          <p:cNvPr id="30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0487" y="6673731"/>
            <a:ext cx="3305183" cy="26192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729" y="3179795"/>
            <a:ext cx="3640958" cy="3548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0" name="1. 当对象添加命名属性时，隐藏类会随之更新。…"/>
          <p:cNvSpPr txBox="1"/>
          <p:nvPr>
            <p:ph type="body" sz="half" idx="1"/>
          </p:nvPr>
        </p:nvSpPr>
        <p:spPr>
          <a:xfrm>
            <a:off x="4454243" y="11126069"/>
            <a:ext cx="16242944" cy="4383079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buClrTx/>
              <a:buSzTx/>
              <a:buNone/>
              <a:defRPr sz="5500" spc="-55"/>
            </a:pPr>
            <a:r>
              <a:t>1. 当对象添加命名属性时，隐藏类会随之更新。</a:t>
            </a:r>
          </a:p>
          <a:p>
            <a:pPr marL="0" indent="0" defTabSz="825500">
              <a:buClrTx/>
              <a:buSzTx/>
              <a:buNone/>
              <a:defRPr sz="5500" spc="-55"/>
            </a:pPr>
            <a:r>
              <a:t>2. 相同形状的对象，会共用隐藏类。</a:t>
            </a:r>
          </a:p>
        </p:txBody>
      </p:sp>
      <p:pic>
        <p:nvPicPr>
          <p:cNvPr id="31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10" y="2980027"/>
            <a:ext cx="3183934" cy="20454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2" name="线条"/>
          <p:cNvSpPr/>
          <p:nvPr/>
        </p:nvSpPr>
        <p:spPr>
          <a:xfrm flipH="1">
            <a:off x="13213908" y="5638434"/>
            <a:ext cx="16965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13" name="线条"/>
          <p:cNvSpPr/>
          <p:nvPr/>
        </p:nvSpPr>
        <p:spPr>
          <a:xfrm flipH="1">
            <a:off x="8633027" y="5646945"/>
            <a:ext cx="1211421" cy="5135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14" name="线条"/>
          <p:cNvSpPr/>
          <p:nvPr/>
        </p:nvSpPr>
        <p:spPr>
          <a:xfrm flipH="1">
            <a:off x="4254456" y="6286553"/>
            <a:ext cx="107694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15" name="线条"/>
          <p:cNvSpPr/>
          <p:nvPr/>
        </p:nvSpPr>
        <p:spPr>
          <a:xfrm flipH="1" flipV="1">
            <a:off x="8630181" y="6226624"/>
            <a:ext cx="1295572" cy="51285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pic>
        <p:nvPicPr>
          <p:cNvPr id="3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9602" y="6673731"/>
            <a:ext cx="3390750" cy="26192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422" y="9465911"/>
            <a:ext cx="8267943" cy="464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2880" y="9992114"/>
            <a:ext cx="5490521" cy="37098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直接创建 VS 依次添加属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直接创建 VS 依次添加属性</a:t>
            </a:r>
          </a:p>
        </p:txBody>
      </p:sp>
      <p:sp>
        <p:nvSpPr>
          <p:cNvPr id="321" name="Map0"/>
          <p:cNvSpPr/>
          <p:nvPr/>
        </p:nvSpPr>
        <p:spPr>
          <a:xfrm>
            <a:off x="924273" y="3894101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Map0</a:t>
            </a:r>
          </a:p>
        </p:txBody>
      </p:sp>
      <p:sp>
        <p:nvSpPr>
          <p:cNvPr id="322" name="Map1"/>
          <p:cNvSpPr/>
          <p:nvPr/>
        </p:nvSpPr>
        <p:spPr>
          <a:xfrm>
            <a:off x="5283842" y="3894101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Map1</a:t>
            </a:r>
          </a:p>
        </p:txBody>
      </p:sp>
      <p:sp>
        <p:nvSpPr>
          <p:cNvPr id="323" name="Map2"/>
          <p:cNvSpPr/>
          <p:nvPr/>
        </p:nvSpPr>
        <p:spPr>
          <a:xfrm>
            <a:off x="9739805" y="3894101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Map2</a:t>
            </a:r>
          </a:p>
        </p:txBody>
      </p:sp>
      <p:sp>
        <p:nvSpPr>
          <p:cNvPr id="324" name="线条"/>
          <p:cNvSpPr/>
          <p:nvPr/>
        </p:nvSpPr>
        <p:spPr>
          <a:xfrm>
            <a:off x="4199208" y="4531282"/>
            <a:ext cx="107694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25" name="线条"/>
          <p:cNvSpPr/>
          <p:nvPr/>
        </p:nvSpPr>
        <p:spPr>
          <a:xfrm>
            <a:off x="8601147" y="4570957"/>
            <a:ext cx="107694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26" name="add a"/>
          <p:cNvSpPr txBox="1"/>
          <p:nvPr/>
        </p:nvSpPr>
        <p:spPr>
          <a:xfrm>
            <a:off x="4279681" y="3650474"/>
            <a:ext cx="904342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a</a:t>
            </a:r>
          </a:p>
        </p:txBody>
      </p:sp>
      <p:sp>
        <p:nvSpPr>
          <p:cNvPr id="327" name="add b"/>
          <p:cNvSpPr txBox="1"/>
          <p:nvPr/>
        </p:nvSpPr>
        <p:spPr>
          <a:xfrm rot="36473">
            <a:off x="8739616" y="3650474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b</a:t>
            </a:r>
          </a:p>
        </p:txBody>
      </p:sp>
      <p:sp>
        <p:nvSpPr>
          <p:cNvPr id="328" name="依次添加和直接创建虽然最终形状相同，但隐藏类不同"/>
          <p:cNvSpPr txBox="1"/>
          <p:nvPr/>
        </p:nvSpPr>
        <p:spPr>
          <a:xfrm>
            <a:off x="3012268" y="12412745"/>
            <a:ext cx="1671066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5500" spc="-55">
                <a:solidFill>
                  <a:srgbClr val="FFFFFF"/>
                </a:solidFill>
              </a:defRPr>
            </a:lvl1pPr>
          </a:lstStyle>
          <a:p>
            <a:r>
              <a:t>依次添加和直接创建虽然最终形状相同，但隐藏类不同</a:t>
            </a:r>
          </a:p>
        </p:txBody>
      </p:sp>
      <p:sp>
        <p:nvSpPr>
          <p:cNvPr id="329" name="Map"/>
          <p:cNvSpPr/>
          <p:nvPr/>
        </p:nvSpPr>
        <p:spPr>
          <a:xfrm>
            <a:off x="924273" y="6509708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</a:t>
            </a:r>
          </a:p>
        </p:txBody>
      </p:sp>
      <p:pic>
        <p:nvPicPr>
          <p:cNvPr id="33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8267" y="5849129"/>
            <a:ext cx="2987720" cy="30847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945" y="3152323"/>
            <a:ext cx="3255588" cy="27579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91" y="9614518"/>
            <a:ext cx="12437216" cy="8774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054" y="10766558"/>
            <a:ext cx="12535090" cy="8953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前置知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前置知识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ap0"/>
          <p:cNvSpPr/>
          <p:nvPr/>
        </p:nvSpPr>
        <p:spPr>
          <a:xfrm>
            <a:off x="3967036" y="4779158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Map0</a:t>
            </a:r>
          </a:p>
        </p:txBody>
      </p:sp>
      <p:sp>
        <p:nvSpPr>
          <p:cNvPr id="336" name="Map1"/>
          <p:cNvSpPr/>
          <p:nvPr/>
        </p:nvSpPr>
        <p:spPr>
          <a:xfrm>
            <a:off x="8326605" y="4779158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Map1</a:t>
            </a:r>
          </a:p>
        </p:txBody>
      </p:sp>
      <p:sp>
        <p:nvSpPr>
          <p:cNvPr id="337" name="Map2"/>
          <p:cNvSpPr/>
          <p:nvPr/>
        </p:nvSpPr>
        <p:spPr>
          <a:xfrm>
            <a:off x="12901264" y="3976773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Map2</a:t>
            </a:r>
          </a:p>
        </p:txBody>
      </p:sp>
      <p:sp>
        <p:nvSpPr>
          <p:cNvPr id="338" name="线条"/>
          <p:cNvSpPr/>
          <p:nvPr/>
        </p:nvSpPr>
        <p:spPr>
          <a:xfrm>
            <a:off x="7241971" y="5416339"/>
            <a:ext cx="107694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39" name="线条"/>
          <p:cNvSpPr/>
          <p:nvPr/>
        </p:nvSpPr>
        <p:spPr>
          <a:xfrm>
            <a:off x="11536150" y="5537832"/>
            <a:ext cx="1368043" cy="85670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40" name="Map3"/>
          <p:cNvSpPr/>
          <p:nvPr/>
        </p:nvSpPr>
        <p:spPr>
          <a:xfrm>
            <a:off x="17905683" y="3976773"/>
            <a:ext cx="3255588" cy="1274363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Map3</a:t>
            </a:r>
          </a:p>
        </p:txBody>
      </p:sp>
      <p:sp>
        <p:nvSpPr>
          <p:cNvPr id="341" name="Map4"/>
          <p:cNvSpPr/>
          <p:nvPr/>
        </p:nvSpPr>
        <p:spPr>
          <a:xfrm>
            <a:off x="12901264" y="5895982"/>
            <a:ext cx="3255588" cy="1274364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 panose="020B0503020202020204"/>
                <a:ea typeface="Avenir Next Medium" panose="020B0503020202020204"/>
                <a:cs typeface="Avenir Next Medium" panose="020B0503020202020204"/>
                <a:sym typeface="Avenir Next Medium" panose="020B0503020202020204"/>
              </a:defRPr>
            </a:lvl1pPr>
          </a:lstStyle>
          <a:p>
            <a:r>
              <a:t>Map4</a:t>
            </a:r>
          </a:p>
        </p:txBody>
      </p:sp>
      <p:sp>
        <p:nvSpPr>
          <p:cNvPr id="342" name="线条"/>
          <p:cNvSpPr/>
          <p:nvPr/>
        </p:nvSpPr>
        <p:spPr>
          <a:xfrm flipV="1">
            <a:off x="11576512" y="4642120"/>
            <a:ext cx="1287365" cy="81389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43" name="线条"/>
          <p:cNvSpPr/>
          <p:nvPr/>
        </p:nvSpPr>
        <p:spPr>
          <a:xfrm>
            <a:off x="16194237" y="4613954"/>
            <a:ext cx="167406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44" name="add a"/>
          <p:cNvSpPr txBox="1"/>
          <p:nvPr/>
        </p:nvSpPr>
        <p:spPr>
          <a:xfrm>
            <a:off x="7322443" y="4535531"/>
            <a:ext cx="90434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a</a:t>
            </a:r>
          </a:p>
        </p:txBody>
      </p:sp>
      <p:sp>
        <p:nvSpPr>
          <p:cNvPr id="345" name="add b"/>
          <p:cNvSpPr txBox="1"/>
          <p:nvPr/>
        </p:nvSpPr>
        <p:spPr>
          <a:xfrm rot="19738991">
            <a:off x="11655262" y="4353604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b</a:t>
            </a:r>
          </a:p>
        </p:txBody>
      </p:sp>
      <p:sp>
        <p:nvSpPr>
          <p:cNvPr id="346" name="add c"/>
          <p:cNvSpPr txBox="1"/>
          <p:nvPr/>
        </p:nvSpPr>
        <p:spPr>
          <a:xfrm rot="21561138">
            <a:off x="16584278" y="3829123"/>
            <a:ext cx="89397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c</a:t>
            </a:r>
          </a:p>
        </p:txBody>
      </p:sp>
      <p:sp>
        <p:nvSpPr>
          <p:cNvPr id="347" name="add d"/>
          <p:cNvSpPr txBox="1"/>
          <p:nvPr/>
        </p:nvSpPr>
        <p:spPr>
          <a:xfrm rot="1854637">
            <a:off x="11731390" y="5993607"/>
            <a:ext cx="935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d</a:t>
            </a:r>
          </a:p>
        </p:txBody>
      </p:sp>
      <p:sp>
        <p:nvSpPr>
          <p:cNvPr id="348" name="线条"/>
          <p:cNvSpPr/>
          <p:nvPr/>
        </p:nvSpPr>
        <p:spPr>
          <a:xfrm flipH="1">
            <a:off x="16171730" y="4941323"/>
            <a:ext cx="16965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49" name="线条"/>
          <p:cNvSpPr/>
          <p:nvPr/>
        </p:nvSpPr>
        <p:spPr>
          <a:xfrm flipH="1">
            <a:off x="11590849" y="4949834"/>
            <a:ext cx="1211422" cy="5135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50" name="线条"/>
          <p:cNvSpPr/>
          <p:nvPr/>
        </p:nvSpPr>
        <p:spPr>
          <a:xfrm flipH="1">
            <a:off x="7212278" y="5589442"/>
            <a:ext cx="107694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51" name="线条"/>
          <p:cNvSpPr/>
          <p:nvPr/>
        </p:nvSpPr>
        <p:spPr>
          <a:xfrm flipH="1" flipV="1">
            <a:off x="11588004" y="5529513"/>
            <a:ext cx="1295571" cy="51285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352" name="DebugPrint: 0x1c130010b485: [JS_OBJECT_TYPE]…"/>
          <p:cNvSpPr txBox="1"/>
          <p:nvPr/>
        </p:nvSpPr>
        <p:spPr>
          <a:xfrm>
            <a:off x="4973161" y="7337222"/>
            <a:ext cx="14437678" cy="558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DebugPrint: </a:t>
            </a:r>
            <a:r>
              <a:rPr>
                <a:solidFill>
                  <a:srgbClr val="BD93F9"/>
                </a:solidFill>
              </a:rPr>
              <a:t>0x1c130010b485</a:t>
            </a:r>
            <a:r>
              <a:t>: [JS_OBJECT_TYPE]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map: </a:t>
            </a:r>
            <a:r>
              <a:rPr>
                <a:solidFill>
                  <a:srgbClr val="BD93F9"/>
                </a:solidFill>
              </a:rPr>
              <a:t>0x1c130025a4dd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</a:t>
            </a:r>
            <a:r>
              <a:rPr>
                <a:solidFill>
                  <a:srgbClr val="8BE9FD"/>
                </a:solidFill>
              </a:rPr>
              <a:t>Map</a:t>
            </a:r>
            <a:r>
              <a:t>[</a:t>
            </a:r>
            <a:r>
              <a:rPr>
                <a:solidFill>
                  <a:srgbClr val="BD93F9"/>
                </a:solidFill>
              </a:rPr>
              <a:t>20</a:t>
            </a:r>
            <a:r>
              <a:t>](HOLEY_ELEMENTS)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[FastProperties] </a:t>
            </a:r>
            <a:r>
              <a:rPr>
                <a:solidFill>
                  <a:srgbClr val="6272A4"/>
                </a:solidFill>
              </a:rPr>
              <a:t>// 隐藏类指针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prototype: </a:t>
            </a:r>
            <a:r>
              <a:t>0x1c1300244a09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Object</a:t>
            </a:r>
            <a:r>
              <a:rPr>
                <a:solidFill>
                  <a:srgbClr val="F8F8F2"/>
                </a:solidFill>
              </a:rPr>
              <a:t> map </a:t>
            </a:r>
            <a:r>
              <a:rPr>
                <a:solidFill>
                  <a:srgbClr val="FF79C6"/>
                </a:solidFill>
              </a:rPr>
              <a:t>=</a:t>
            </a:r>
            <a:r>
              <a:rPr>
                <a:solidFill>
                  <a:srgbClr val="F8F8F2"/>
                </a:solidFill>
              </a:rPr>
              <a:t> </a:t>
            </a:r>
            <a:r>
              <a:t>0x1c13002440c5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6272A4"/>
                </a:solidFill>
              </a:rPr>
              <a:t>// 原型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elements: </a:t>
            </a:r>
            <a:r>
              <a:rPr>
                <a:solidFill>
                  <a:srgbClr val="BD93F9"/>
                </a:solidFill>
              </a:rPr>
              <a:t>0x1c130010b4b5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FixedArray[</a:t>
            </a:r>
            <a:r>
              <a:rPr>
                <a:solidFill>
                  <a:srgbClr val="BD93F9"/>
                </a:solidFill>
              </a:rPr>
              <a:t>20</a:t>
            </a:r>
            <a: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[HOLEY_ELEMENTS] </a:t>
            </a:r>
            <a:r>
              <a:rPr>
                <a:solidFill>
                  <a:srgbClr val="6272A4"/>
                </a:solidFill>
              </a:rPr>
              <a:t>// elements 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properties: </a:t>
            </a:r>
            <a:r>
              <a:rPr>
                <a:solidFill>
                  <a:srgbClr val="BD93F9"/>
                </a:solidFill>
              </a:rPr>
              <a:t>0x1c13000022a9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FixedArray[</a:t>
            </a:r>
            <a:r>
              <a:rPr>
                <a:solidFill>
                  <a:srgbClr val="BD93F9"/>
                </a:solidFill>
              </a:rPr>
              <a:t>0</a:t>
            </a:r>
            <a:r>
              <a:rPr>
                <a:solidFill>
                  <a:srgbClr val="F8F8F2"/>
                </a:solidFill>
              </a:rP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t>// 存放超过10个后的快属性或慢属性</a:t>
            </a:r>
          </a:p>
          <a:p>
            <a:pPr algn="l" defTabSz="457200">
              <a:defRPr sz="2500">
                <a:solidFill>
                  <a:srgbClr val="BD93F9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t>0x1c130025a4dd</a:t>
            </a:r>
            <a:r>
              <a:rPr>
                <a:solidFill>
                  <a:srgbClr val="F8F8F2"/>
                </a:solidFill>
              </a:rPr>
              <a:t>: [</a:t>
            </a:r>
            <a:r>
              <a:rPr>
                <a:solidFill>
                  <a:srgbClr val="8BE9FD"/>
                </a:solidFill>
              </a:rPr>
              <a:t>Map</a:t>
            </a:r>
            <a:r>
              <a:rPr>
                <a:solidFill>
                  <a:srgbClr val="F8F8F2"/>
                </a:solidFill>
              </a:rPr>
              <a:t>] </a:t>
            </a:r>
            <a:r>
              <a:rPr>
                <a:solidFill>
                  <a:srgbClr val="FF79C6"/>
                </a:solidFill>
              </a:rPr>
              <a:t>in</a:t>
            </a:r>
            <a:r>
              <a:rPr>
                <a:solidFill>
                  <a:srgbClr val="F8F8F2"/>
                </a:solidFill>
              </a:rPr>
              <a:t> OldSpace //垃圾回收 老生代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type: JS_OBJECT_TYPE</a:t>
            </a: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instance size: </a:t>
            </a:r>
            <a:r>
              <a:rPr>
                <a:solidFill>
                  <a:srgbClr val="BD93F9"/>
                </a:solidFill>
              </a:rPr>
              <a:t>20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大小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inobject properties: </a:t>
            </a:r>
            <a:r>
              <a:rPr>
                <a:solidFill>
                  <a:srgbClr val="BD93F9"/>
                </a:solidFill>
              </a:rPr>
              <a:t>2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对象内属性</a:t>
            </a:r>
            <a:endParaRPr>
              <a:solidFill>
                <a:srgbClr val="6272A4"/>
              </a:solidFill>
            </a:endParaRPr>
          </a:p>
          <a:p>
            <a:pPr algn="l" defTabSz="457200">
              <a:defRPr sz="2500">
                <a:solidFill>
                  <a:srgbClr val="6272A4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rPr>
                <a:solidFill>
                  <a:srgbClr val="F8F8F2"/>
                </a:solidFill>
              </a:rPr>
              <a:t> back pointer: </a:t>
            </a:r>
            <a:r>
              <a:rPr>
                <a:solidFill>
                  <a:srgbClr val="BD93F9"/>
                </a:solidFill>
              </a:rPr>
              <a:t>0x1c130025a495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8BE9FD"/>
                </a:solidFill>
              </a:rPr>
              <a:t>Map</a:t>
            </a:r>
            <a:r>
              <a:rPr>
                <a:solidFill>
                  <a:srgbClr val="F8F8F2"/>
                </a:solidFill>
              </a:rPr>
              <a:t>[</a:t>
            </a:r>
            <a:r>
              <a:rPr>
                <a:solidFill>
                  <a:srgbClr val="BD93F9"/>
                </a:solidFill>
              </a:rPr>
              <a:t>20</a:t>
            </a:r>
            <a:r>
              <a:rPr>
                <a:solidFill>
                  <a:srgbClr val="F8F8F2"/>
                </a:solidFill>
              </a:rPr>
              <a:t>](HOLEY_ELEMENTS) </a:t>
            </a:r>
            <a:r>
              <a:rPr>
                <a:solidFill>
                  <a:srgbClr val="FF79C6"/>
                </a:solidFill>
              </a:rPr>
              <a:t>&gt;</a:t>
            </a:r>
            <a:r>
              <a:rPr>
                <a:solidFill>
                  <a:srgbClr val="F8F8F2"/>
                </a:solidFill>
              </a:rPr>
              <a:t> </a:t>
            </a:r>
            <a:r>
              <a:t>// 隐藏类back pointer指针</a:t>
            </a:r>
            <a:endParaRPr>
              <a:solidFill>
                <a:srgbClr val="F8F8F2"/>
              </a:solidFill>
            </a:endParaRPr>
          </a:p>
          <a:p>
            <a:pPr algn="l" defTabSz="457200">
              <a:defRPr sz="2500">
                <a:solidFill>
                  <a:srgbClr val="F8F8F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pPr>
            <a:r>
              <a:rPr>
                <a:solidFill>
                  <a:srgbClr val="FF79C6"/>
                </a:solidFill>
              </a:rPr>
              <a:t>-</a:t>
            </a:r>
            <a:r>
              <a:t> instance </a:t>
            </a:r>
            <a:r>
              <a:rPr>
                <a:solidFill>
                  <a:srgbClr val="50FA7B"/>
                </a:solidFill>
              </a:rPr>
              <a:t>descriptors</a:t>
            </a:r>
            <a:r>
              <a:t>(own) #</a:t>
            </a:r>
            <a:r>
              <a:rPr>
                <a:solidFill>
                  <a:srgbClr val="BD93F9"/>
                </a:solidFill>
              </a:rPr>
              <a:t>2</a:t>
            </a:r>
            <a:r>
              <a:t>: </a:t>
            </a:r>
            <a:r>
              <a:rPr>
                <a:solidFill>
                  <a:srgbClr val="BD93F9"/>
                </a:solidFill>
              </a:rPr>
              <a:t>0x1c130010b50d</a:t>
            </a:r>
            <a:r>
              <a:t> </a:t>
            </a:r>
            <a:r>
              <a:rPr>
                <a:solidFill>
                  <a:srgbClr val="FF79C6"/>
                </a:solidFill>
              </a:rPr>
              <a:t>&lt;</a:t>
            </a:r>
            <a:r>
              <a:t> DescriptorArray[</a:t>
            </a:r>
            <a:r>
              <a:rPr>
                <a:solidFill>
                  <a:srgbClr val="BD93F9"/>
                </a:solidFill>
              </a:rPr>
              <a:t>2</a:t>
            </a:r>
            <a:r>
              <a:t>] </a:t>
            </a:r>
            <a:r>
              <a:rPr>
                <a:solidFill>
                  <a:srgbClr val="FF79C6"/>
                </a:solidFill>
              </a:rPr>
              <a:t>&gt;</a:t>
            </a:r>
            <a:r>
              <a:t> </a:t>
            </a:r>
            <a:r>
              <a:rPr>
                <a:solidFill>
                  <a:srgbClr val="6272A4"/>
                </a:solidFill>
              </a:rPr>
              <a:t>// 指向描述符数组的指针</a:t>
            </a:r>
            <a:endParaRPr>
              <a:solidFill>
                <a:srgbClr val="6272A4"/>
              </a:solidFill>
            </a:endParaRPr>
          </a:p>
        </p:txBody>
      </p:sp>
      <p:sp>
        <p:nvSpPr>
          <p:cNvPr id="353" name="删除时隐藏类变化"/>
          <p:cNvSpPr txBox="1"/>
          <p:nvPr>
            <p:ph type="title"/>
          </p:nvPr>
        </p:nvSpPr>
        <p:spPr>
          <a:xfrm>
            <a:off x="804656" y="987986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删除时隐藏类变化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隐藏类总结"/>
          <p:cNvSpPr txBox="1"/>
          <p:nvPr>
            <p:ph type="title"/>
          </p:nvPr>
        </p:nvSpPr>
        <p:spPr>
          <a:xfrm>
            <a:off x="587496" y="11850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隐藏类总结</a:t>
            </a:r>
          </a:p>
        </p:txBody>
      </p:sp>
      <p:sp>
        <p:nvSpPr>
          <p:cNvPr id="356" name="共用相同隐藏类的前提是对象有相同的起始状态，相同的添加顺序，相同的结果。…"/>
          <p:cNvSpPr txBox="1"/>
          <p:nvPr>
            <p:ph type="body" sz="half" idx="1"/>
          </p:nvPr>
        </p:nvSpPr>
        <p:spPr>
          <a:xfrm>
            <a:off x="1779972" y="4553154"/>
            <a:ext cx="21505325" cy="5894719"/>
          </a:xfrm>
          <a:prstGeom prst="rect">
            <a:avLst/>
          </a:prstGeom>
        </p:spPr>
        <p:txBody>
          <a:bodyPr/>
          <a:lstStyle/>
          <a:p>
            <a:pPr marL="0" indent="0" defTabSz="676910">
              <a:spcBef>
                <a:spcPts val="1900"/>
              </a:spcBef>
              <a:buClrTx/>
              <a:buSzTx/>
              <a:buNone/>
              <a:defRPr sz="4920" spc="-49"/>
            </a:pPr>
            <a:r>
              <a:t>共用相同隐藏类的前提是对象有相同的起始状态，相同的添加顺序，相同的结果。</a:t>
            </a:r>
          </a:p>
          <a:p>
            <a:pPr marL="0" indent="0" defTabSz="676910">
              <a:spcBef>
                <a:spcPts val="1900"/>
              </a:spcBef>
              <a:buClrTx/>
              <a:buSzTx/>
              <a:buNone/>
              <a:defRPr sz="4920" spc="-49"/>
            </a:pPr>
          </a:p>
          <a:p>
            <a:pPr marL="0" indent="0" defTabSz="676910">
              <a:spcBef>
                <a:spcPts val="1900"/>
              </a:spcBef>
              <a:buClrTx/>
              <a:buSzTx/>
              <a:buNone/>
              <a:defRPr sz="4920" spc="-49"/>
            </a:pPr>
            <a:r>
              <a:t>从尾部删除时不会将快属性变为慢属性，只是将隐藏类指针指向backpointer。</a:t>
            </a:r>
          </a:p>
          <a:p>
            <a:pPr marL="0" indent="0" defTabSz="676910">
              <a:spcBef>
                <a:spcPts val="1900"/>
              </a:spcBef>
              <a:buClrTx/>
              <a:buSzTx/>
              <a:buNone/>
              <a:defRPr sz="4920" spc="-49"/>
            </a:pPr>
            <a:r>
              <a:t>非尾部删除后，快属性对象会退化为慢属性对象，隐藏类也不再更新了。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内联缓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内联缓存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历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历史</a:t>
            </a:r>
          </a:p>
        </p:txBody>
      </p:sp>
      <p:pic>
        <p:nvPicPr>
          <p:cNvPr id="361" name="v8-vs-ox.png" descr="v8-vs-o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3615" y="2667509"/>
            <a:ext cx="4675771" cy="96476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2" name="文本"/>
          <p:cNvSpPr txBox="1"/>
          <p:nvPr/>
        </p:nvSpPr>
        <p:spPr>
          <a:xfrm>
            <a:off x="2423520" y="1881763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363" name="早期V8并没有内联缓存的概念。…"/>
          <p:cNvSpPr txBox="1"/>
          <p:nvPr>
            <p:ph type="body" sz="quarter" idx="1"/>
          </p:nvPr>
        </p:nvSpPr>
        <p:spPr>
          <a:xfrm>
            <a:off x="2176847" y="6401610"/>
            <a:ext cx="10419007" cy="6107005"/>
          </a:xfrm>
          <a:prstGeom prst="rect">
            <a:avLst/>
          </a:prstGeom>
        </p:spPr>
        <p:txBody>
          <a:bodyPr/>
          <a:lstStyle/>
          <a:p>
            <a:r>
              <a:t>早期V8并没有内联缓存的概念。</a:t>
            </a:r>
          </a:p>
          <a:p>
            <a:r>
              <a:t>函数在执行时，会去查找对应对象的属性，但是再次执行时，再看到类似的对象进来时就又不认识了。</a:t>
            </a:r>
          </a:p>
          <a:p>
            <a:r>
              <a:t>函数对于对象并没有记忆。</a:t>
            </a:r>
          </a:p>
        </p:txBody>
      </p:sp>
      <p:pic>
        <p:nvPicPr>
          <p:cNvPr id="36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50" y="3090187"/>
            <a:ext cx="7342526" cy="2230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内联缓存-反馈向量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defRPr sz="8065" spc="-241"/>
            </a:lvl1pPr>
          </a:lstStyle>
          <a:p>
            <a:r>
              <a:t>内联缓存-反馈向量表</a:t>
            </a:r>
          </a:p>
        </p:txBody>
      </p:sp>
      <p:sp>
        <p:nvSpPr>
          <p:cNvPr id="367" name="文本"/>
          <p:cNvSpPr txBox="1"/>
          <p:nvPr/>
        </p:nvSpPr>
        <p:spPr>
          <a:xfrm>
            <a:off x="2423520" y="1881763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368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959" y="2995003"/>
            <a:ext cx="21737889" cy="8470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9" name="文本"/>
          <p:cNvSpPr txBox="1"/>
          <p:nvPr/>
        </p:nvSpPr>
        <p:spPr>
          <a:xfrm>
            <a:off x="-5581838" y="332679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内联缓存流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内联缓存流程</a:t>
            </a:r>
          </a:p>
        </p:txBody>
      </p:sp>
      <p:pic>
        <p:nvPicPr>
          <p:cNvPr id="37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321" y="3515190"/>
            <a:ext cx="8347917" cy="36441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50" y="2860796"/>
            <a:ext cx="12492923" cy="100482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4" name="需要用到隐藏类来比对，如果是慢属性对象，则无法享受到内联缓存的优化。"/>
          <p:cNvSpPr txBox="1"/>
          <p:nvPr>
            <p:ph type="body" sz="quarter" idx="1"/>
          </p:nvPr>
        </p:nvSpPr>
        <p:spPr>
          <a:xfrm>
            <a:off x="927811" y="8304281"/>
            <a:ext cx="9062120" cy="5228090"/>
          </a:xfrm>
          <a:prstGeom prst="rect">
            <a:avLst/>
          </a:prstGeom>
        </p:spPr>
        <p:txBody>
          <a:bodyPr/>
          <a:lstStyle/>
          <a:p>
            <a:r>
              <a:t>需要用到隐藏类来比对，如果是慢属性对象，则无法享受到内联缓存的优化。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基于推理的优化 因为JavaScript是动态语言，基于代码行为进行推理，…"/>
          <p:cNvSpPr txBox="1"/>
          <p:nvPr>
            <p:ph type="body" sz="half" idx="1"/>
          </p:nvPr>
        </p:nvSpPr>
        <p:spPr>
          <a:xfrm>
            <a:off x="1270000" y="4205347"/>
            <a:ext cx="21844000" cy="4678066"/>
          </a:xfrm>
          <a:prstGeom prst="rect">
            <a:avLst/>
          </a:prstGeom>
        </p:spPr>
        <p:txBody>
          <a:bodyPr/>
          <a:lstStyle/>
          <a:p>
            <a:pPr defTabSz="2170430">
              <a:defRPr sz="7475" spc="-224"/>
            </a:pPr>
            <a:r>
              <a:t>基于推理的优化</a:t>
            </a:r>
            <a:br/>
            <a:r>
              <a:rPr>
                <a:gradFill flip="none" rotWithShape="1">
                  <a:gsLst>
                    <a:gs pos="0">
                      <a:schemeClr val="accent2">
                        <a:hueOff val="-206910"/>
                        <a:satOff val="-12828"/>
                        <a:lumOff val="16238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rPr>
              <a:t>因为JavaScript是动态语言，基于代码行为进行推理，</a:t>
            </a:r>
            <a:endParaRPr>
              <a:gradFill flip="none" rotWithShape="1">
                <a:gsLst>
                  <a:gs pos="0">
                    <a:schemeClr val="accent2">
                      <a:hueOff val="-206910"/>
                      <a:satOff val="-12828"/>
                      <a:lumOff val="16238"/>
                    </a:schemeClr>
                  </a:gs>
                  <a:gs pos="100000">
                    <a:schemeClr val="accent1">
                      <a:lumOff val="13575"/>
                    </a:schemeClr>
                  </a:gs>
                </a:gsLst>
                <a:lin ang="5400000" scaled="0"/>
              </a:gradFill>
            </a:endParaRPr>
          </a:p>
          <a:p>
            <a:pPr defTabSz="2170430">
              <a:defRPr sz="7475" spc="-224"/>
            </a:pPr>
            <a:r>
              <a:rPr>
                <a:gradFill flip="none" rotWithShape="1">
                  <a:gsLst>
                    <a:gs pos="0">
                      <a:schemeClr val="accent2">
                        <a:hueOff val="-206910"/>
                        <a:satOff val="-12828"/>
                        <a:lumOff val="16238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rPr>
              <a:t>就可以带来大幅性能提升</a:t>
            </a:r>
            <a:endParaRPr>
              <a:gradFill flip="none" rotWithShape="1">
                <a:gsLst>
                  <a:gs pos="0">
                    <a:schemeClr val="accent2">
                      <a:hueOff val="-206910"/>
                      <a:satOff val="-12828"/>
                      <a:lumOff val="16238"/>
                    </a:schemeClr>
                  </a:gs>
                  <a:gs pos="100000">
                    <a:schemeClr val="accent1">
                      <a:lumOff val="13575"/>
                    </a:scheme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分析字节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分析字节码</a:t>
            </a:r>
          </a:p>
        </p:txBody>
      </p:sp>
      <p:pic>
        <p:nvPicPr>
          <p:cNvPr id="37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762" y="6365209"/>
            <a:ext cx="13517459" cy="544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27" y="7510052"/>
            <a:ext cx="15275559" cy="48985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79" y="2690537"/>
            <a:ext cx="7004718" cy="335437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" name="表格 1"/>
          <p:cNvGraphicFramePr/>
          <p:nvPr/>
        </p:nvGraphicFramePr>
        <p:xfrm>
          <a:off x="7761390" y="3188025"/>
          <a:ext cx="16047936" cy="84328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07047"/>
                <a:gridCol w="2916370"/>
                <a:gridCol w="3501015"/>
                <a:gridCol w="3512592"/>
                <a:gridCol w="2898210"/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slot(插槽索引)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type(操作类型)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map(隐藏类)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offset(偏移量)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LOAD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MONO(单态)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900"/>
                      </a:pPr>
                      <a:r>
                        <a:t>0x</a:t>
                      </a:r>
                      <a:r>
                        <a:t>204B00002169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84" name="GetNamedProperty a0, [0], [0]"/>
          <p:cNvSpPr txBox="1"/>
          <p:nvPr/>
        </p:nvSpPr>
        <p:spPr>
          <a:xfrm>
            <a:off x="466728" y="5341882"/>
            <a:ext cx="6671387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FFFFFF"/>
                </a:solidFill>
              </a:defRPr>
            </a:lvl1pPr>
          </a:lstStyle>
          <a:p>
            <a:r>
              <a:t>GetNamedProperty a0, [0], [0]</a:t>
            </a:r>
          </a:p>
        </p:txBody>
      </p:sp>
      <p:sp>
        <p:nvSpPr>
          <p:cNvPr id="385" name="对应的是 return o.x 调用节点"/>
          <p:cNvSpPr txBox="1"/>
          <p:nvPr/>
        </p:nvSpPr>
        <p:spPr>
          <a:xfrm>
            <a:off x="645531" y="4494549"/>
            <a:ext cx="6313780" cy="78724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FFFFFF"/>
                </a:solidFill>
              </a:defRPr>
            </a:lvl1pPr>
          </a:lstStyle>
          <a:p>
            <a:r>
              <a:t>对应的是 return o.x 调用节点</a:t>
            </a:r>
          </a:p>
        </p:txBody>
      </p:sp>
      <p:sp>
        <p:nvSpPr>
          <p:cNvPr id="386" name="取出a0参数中第一个属性值，第二个[0]代表将中间数据插入反馈向量第0个插槽里。"/>
          <p:cNvSpPr txBox="1"/>
          <p:nvPr/>
        </p:nvSpPr>
        <p:spPr>
          <a:xfrm>
            <a:off x="260984" y="6459937"/>
            <a:ext cx="7535296" cy="1168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取出a0参数中第一个属性值，第二个[0]代表将中间数据插入反馈向量第0个插槽里。</a:t>
            </a:r>
          </a:p>
        </p:txBody>
      </p:sp>
      <p:sp>
        <p:nvSpPr>
          <p:cNvPr id="387" name="map一栏缓存的是o对象的隐藏类地址…"/>
          <p:cNvSpPr txBox="1"/>
          <p:nvPr/>
        </p:nvSpPr>
        <p:spPr>
          <a:xfrm>
            <a:off x="340347" y="466506"/>
            <a:ext cx="12286879" cy="223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FFFFFF"/>
              </a:buClr>
              <a:buSzPct val="100000"/>
              <a:buFont typeface="Times Roman"/>
              <a:buChar char="•"/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map一栏缓存的是o对象的隐藏类地址</a:t>
            </a:r>
          </a:p>
          <a:p>
            <a:pPr marL="457200" indent="-317500" algn="l" defTabSz="457200">
              <a:buClr>
                <a:srgbClr val="FFFFFF"/>
              </a:buClr>
              <a:buSzPct val="100000"/>
              <a:buFont typeface="Times Roman"/>
              <a:buChar char="•"/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type代表当前的操作类型，o.x这种访问对象属性的操作被称为LOAD。</a:t>
            </a:r>
          </a:p>
          <a:p>
            <a:pPr marL="457200" indent="-317500" algn="l" defTabSz="457200">
              <a:buClr>
                <a:srgbClr val="FFFFFF"/>
              </a:buClr>
              <a:buSzPct val="100000"/>
              <a:buFont typeface="Times Roman"/>
              <a:buChar char="•"/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state代表当前是单态(monomorphic)</a:t>
            </a:r>
          </a:p>
          <a:p>
            <a:pPr marL="457200" indent="-317500" algn="l" defTabSz="457200">
              <a:buClr>
                <a:srgbClr val="FFFFFF"/>
              </a:buClr>
              <a:buSzPct val="100000"/>
              <a:buFont typeface="Times Roman"/>
              <a:buChar char="•"/>
              <a:def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offset缓存了属性x的偏移量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单态、多态、超态"/>
          <p:cNvSpPr txBox="1"/>
          <p:nvPr>
            <p:ph type="title"/>
          </p:nvPr>
        </p:nvSpPr>
        <p:spPr>
          <a:xfrm>
            <a:off x="959770" y="792774"/>
            <a:ext cx="21844001" cy="1557438"/>
          </a:xfrm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单态、多态、超态</a:t>
            </a:r>
          </a:p>
        </p:txBody>
      </p:sp>
      <p:sp>
        <p:nvSpPr>
          <p:cNvPr id="390" name="若一个插槽中只包含1个隐藏类，这种状态叫单态。…"/>
          <p:cNvSpPr txBox="1"/>
          <p:nvPr>
            <p:ph type="body" sz="quarter" idx="1"/>
          </p:nvPr>
        </p:nvSpPr>
        <p:spPr>
          <a:xfrm>
            <a:off x="5199641" y="3598352"/>
            <a:ext cx="19424852" cy="3239594"/>
          </a:xfrm>
          <a:prstGeom prst="rect">
            <a:avLst/>
          </a:prstGeom>
        </p:spPr>
        <p:txBody>
          <a:bodyPr/>
          <a:lstStyle/>
          <a:p>
            <a:pPr marL="0" indent="0" defTabSz="660400">
              <a:spcBef>
                <a:spcPts val="1900"/>
              </a:spcBef>
              <a:buClrTx/>
              <a:buSzTx/>
              <a:buNone/>
              <a:defRPr spc="-48"/>
            </a:pPr>
            <a:r>
              <a:t>若一个插槽中只包含1个隐藏类，这种状态叫单态。 </a:t>
            </a:r>
          </a:p>
          <a:p>
            <a:pPr marL="0" indent="0" defTabSz="660400">
              <a:spcBef>
                <a:spcPts val="1900"/>
              </a:spcBef>
              <a:buClrTx/>
              <a:buSzTx/>
              <a:buNone/>
              <a:defRPr spc="-48"/>
            </a:pPr>
            <a:r>
              <a:t>若一个插槽中包含了2~4个隐藏类，这种状态叫多态。 (数组)</a:t>
            </a:r>
          </a:p>
          <a:p>
            <a:pPr marL="0" indent="0" defTabSz="660400">
              <a:spcBef>
                <a:spcPts val="1900"/>
              </a:spcBef>
              <a:buClrTx/>
              <a:buSzTx/>
              <a:buNone/>
              <a:defRPr spc="-48"/>
            </a:pPr>
            <a:r>
              <a:t>若一个插槽中超过了4个隐藏类，这种状态叫超态。（全局hash表）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314" y="7466266"/>
            <a:ext cx="20681145" cy="4563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文本"/>
          <p:cNvSpPr txBox="1"/>
          <p:nvPr/>
        </p:nvSpPr>
        <p:spPr>
          <a:xfrm>
            <a:off x="-1504514" y="1167212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V8执行JS流程"/>
          <p:cNvSpPr txBox="1"/>
          <p:nvPr>
            <p:ph type="body" sz="half" idx="1"/>
          </p:nvPr>
        </p:nvSpPr>
        <p:spPr>
          <a:xfrm>
            <a:off x="1056755" y="-2274069"/>
            <a:ext cx="21844001" cy="4488604"/>
          </a:xfrm>
          <a:prstGeom prst="rect">
            <a:avLst/>
          </a:prstGeom>
        </p:spPr>
        <p:txBody>
          <a:bodyPr/>
          <a:lstStyle>
            <a:lvl1pPr>
              <a:defRPr sz="10000" spc="-200">
                <a:gradFill flip="none" rotWithShape="1">
                  <a:gsLst>
                    <a:gs pos="0">
                      <a:schemeClr val="accent4">
                        <a:hueOff val="475731"/>
                        <a:satOff val="-4337"/>
                        <a:lumOff val="10182"/>
                      </a:schemeClr>
                    </a:gs>
                    <a:gs pos="100000">
                      <a:schemeClr val="accent5"/>
                    </a:gs>
                  </a:gsLst>
                  <a:lin ang="3967761" scaled="0"/>
                </a:gradFill>
              </a:defRPr>
            </a:lvl1pPr>
          </a:lstStyle>
          <a:p>
            <a:r>
              <a:t>V8执行JS流程</a:t>
            </a:r>
          </a:p>
        </p:txBody>
      </p:sp>
      <p:sp>
        <p:nvSpPr>
          <p:cNvPr id="163" name="文本"/>
          <p:cNvSpPr txBox="1"/>
          <p:nvPr/>
        </p:nvSpPr>
        <p:spPr>
          <a:xfrm>
            <a:off x="3248386" y="2115032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64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5367" y="2189059"/>
            <a:ext cx="19206777" cy="101584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文本"/>
          <p:cNvSpPr txBox="1"/>
          <p:nvPr/>
        </p:nvSpPr>
        <p:spPr>
          <a:xfrm>
            <a:off x="4940300" y="2870200"/>
            <a:ext cx="127000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示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示例</a:t>
            </a:r>
          </a:p>
        </p:txBody>
      </p:sp>
      <p:pic>
        <p:nvPicPr>
          <p:cNvPr id="39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4980" y="3029628"/>
            <a:ext cx="7348005" cy="3224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23" y="6540870"/>
            <a:ext cx="9198331" cy="21864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525" y="9014475"/>
            <a:ext cx="9303732" cy="218648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多态下字节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多态下字节码</a:t>
            </a:r>
          </a:p>
        </p:txBody>
      </p:sp>
      <p:pic>
        <p:nvPicPr>
          <p:cNvPr id="40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761" y="6365209"/>
            <a:ext cx="13517460" cy="544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62" y="2410236"/>
            <a:ext cx="6174946" cy="38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73" y="7048754"/>
            <a:ext cx="16104682" cy="593965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表格 1"/>
          <p:cNvGraphicFramePr/>
          <p:nvPr/>
        </p:nvGraphicFramePr>
        <p:xfrm>
          <a:off x="7761389" y="3188025"/>
          <a:ext cx="16047936" cy="84328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07047"/>
                <a:gridCol w="2916370"/>
                <a:gridCol w="3501015"/>
                <a:gridCol w="3512592"/>
                <a:gridCol w="2898210"/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slot(插槽索引)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type(操作类型)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map(隐藏类)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offset(偏移量)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 row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 row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LOAD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 row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POLY(多态)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900"/>
                      </a:pPr>
                      <a:r>
                        <a:t>0x3d6b00004b2d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3D6B0025A365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05" name="GetNamedProperty a0, [0], [0]"/>
          <p:cNvSpPr txBox="1"/>
          <p:nvPr/>
        </p:nvSpPr>
        <p:spPr>
          <a:xfrm>
            <a:off x="435705" y="5918587"/>
            <a:ext cx="6671387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FFFFFF"/>
                </a:solidFill>
              </a:defRPr>
            </a:lvl1pPr>
          </a:lstStyle>
          <a:p>
            <a:r>
              <a:t>GetNamedProperty a0, [0], [0]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总结&amp;启示"/>
          <p:cNvSpPr txBox="1"/>
          <p:nvPr>
            <p:ph type="body" sz="quarter" idx="1"/>
          </p:nvPr>
        </p:nvSpPr>
        <p:spPr>
          <a:xfrm>
            <a:off x="1254973" y="637056"/>
            <a:ext cx="21874054" cy="2056819"/>
          </a:xfrm>
          <a:prstGeom prst="rect">
            <a:avLst/>
          </a:prstGeom>
        </p:spPr>
        <p:txBody>
          <a:bodyPr/>
          <a:lstStyle/>
          <a:p>
            <a:r>
              <a:t>总结&amp;启示</a:t>
            </a:r>
          </a:p>
        </p:txBody>
      </p:sp>
      <p:sp>
        <p:nvSpPr>
          <p:cNvPr id="408" name="&gt; delete 操作可能会改变对象的结构，导致引擎将对象的存储方式降级为哈希表存储的方式，应尽可能避免使用（当沿着属性添加的反方向删除属性时，对象不会退化为哈希存储）。…"/>
          <p:cNvSpPr txBox="1"/>
          <p:nvPr/>
        </p:nvSpPr>
        <p:spPr>
          <a:xfrm>
            <a:off x="4416918" y="3684513"/>
            <a:ext cx="19382559" cy="59126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4000" spc="-39">
                <a:solidFill>
                  <a:srgbClr val="FFFFFF"/>
                </a:solidFill>
              </a:defRPr>
            </a:pPr>
            <a:r>
              <a:t>&gt; delete 操作可能会改变对象的结构，导致引擎将对象的存储方式降级为哈希表存储的方式，应尽可能避免使用（当沿着属性添加的反方向删除属性时，对象不会退化为哈希存储）。</a:t>
            </a:r>
          </a:p>
          <a:p>
            <a:pPr algn="l">
              <a:spcBef>
                <a:spcPts val="2400"/>
              </a:spcBef>
              <a:defRPr sz="4000" spc="-39">
                <a:solidFill>
                  <a:srgbClr val="FFFFFF"/>
                </a:solidFill>
              </a:defRPr>
            </a:pPr>
            <a:r>
              <a:t>&gt; 尽可能以相同的顺序初始化对象成员。</a:t>
            </a:r>
          </a:p>
          <a:p>
            <a:pPr algn="l">
              <a:spcBef>
                <a:spcPts val="2400"/>
              </a:spcBef>
              <a:defRPr sz="4000" spc="-39">
                <a:solidFill>
                  <a:srgbClr val="FFFFFF"/>
                </a:solidFill>
              </a:defRPr>
            </a:pPr>
            <a:r>
              <a:t>&gt; 尽可能避免多态。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8执行JS流程"/>
          <p:cNvSpPr txBox="1"/>
          <p:nvPr/>
        </p:nvSpPr>
        <p:spPr>
          <a:xfrm>
            <a:off x="1056755" y="-2274069"/>
            <a:ext cx="21844001" cy="448860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80000"/>
              </a:lnSpc>
              <a:defRPr sz="10000" spc="-200">
                <a:gradFill flip="none" rotWithShape="1">
                  <a:gsLst>
                    <a:gs pos="0">
                      <a:schemeClr val="accent4">
                        <a:hueOff val="475731"/>
                        <a:satOff val="-4337"/>
                        <a:lumOff val="10182"/>
                      </a:schemeClr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 panose="020B0503020202020204"/>
              </a:defRPr>
            </a:lvl1pPr>
          </a:lstStyle>
          <a:p>
            <a:r>
              <a:t>V8执行JS流程</a:t>
            </a:r>
          </a:p>
        </p:txBody>
      </p:sp>
      <p:pic>
        <p:nvPicPr>
          <p:cNvPr id="168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4655" y="2132998"/>
            <a:ext cx="9728201" cy="1158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文本"/>
          <p:cNvSpPr txBox="1"/>
          <p:nvPr/>
        </p:nvSpPr>
        <p:spPr>
          <a:xfrm>
            <a:off x="6846953" y="1780104"/>
            <a:ext cx="1270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基于推理的优化 因为JavaScript是动态语言，基于代码行为进行推理，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70430">
              <a:defRPr sz="7475" spc="-224"/>
            </a:pPr>
            <a:r>
              <a:t>基于推理的优化</a:t>
            </a:r>
            <a:br/>
            <a:r>
              <a:rPr>
                <a:gradFill flip="none" rotWithShape="1">
                  <a:gsLst>
                    <a:gs pos="0">
                      <a:schemeClr val="accent2">
                        <a:hueOff val="-206910"/>
                        <a:satOff val="-12828"/>
                        <a:lumOff val="16238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rPr>
              <a:t>因为JavaScript是动态语言，基于代码行为进行推理，</a:t>
            </a:r>
            <a:endParaRPr>
              <a:gradFill flip="none" rotWithShape="1">
                <a:gsLst>
                  <a:gs pos="0">
                    <a:schemeClr val="accent2">
                      <a:hueOff val="-206910"/>
                      <a:satOff val="-12828"/>
                      <a:lumOff val="16238"/>
                    </a:schemeClr>
                  </a:gs>
                  <a:gs pos="100000">
                    <a:schemeClr val="accent1">
                      <a:lumOff val="13575"/>
                    </a:schemeClr>
                  </a:gs>
                </a:gsLst>
                <a:lin ang="5400000" scaled="0"/>
              </a:gradFill>
            </a:endParaRPr>
          </a:p>
          <a:p>
            <a:pPr defTabSz="2170430">
              <a:defRPr sz="7475" spc="-224"/>
            </a:pPr>
            <a:r>
              <a:rPr>
                <a:gradFill flip="none" rotWithShape="1">
                  <a:gsLst>
                    <a:gs pos="0">
                      <a:schemeClr val="accent2">
                        <a:hueOff val="-206910"/>
                        <a:satOff val="-12828"/>
                        <a:lumOff val="16238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rPr>
              <a:t>就可以带来大幅性能提升</a:t>
            </a:r>
            <a:endParaRPr>
              <a:gradFill flip="none" rotWithShape="1">
                <a:gsLst>
                  <a:gs pos="0">
                    <a:schemeClr val="accent2">
                      <a:hueOff val="-206910"/>
                      <a:satOff val="-12828"/>
                      <a:lumOff val="16238"/>
                    </a:schemeClr>
                  </a:gs>
                  <a:gs pos="100000">
                    <a:schemeClr val="accent1">
                      <a:lumOff val="13575"/>
                    </a:scheme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雪山景上空的北极光" descr="雪山景上空的北极光"/>
          <p:cNvPicPr>
            <a:picLocks noChangeAspect="1"/>
          </p:cNvPicPr>
          <p:nvPr>
            <p:ph type="pic" idx="21"/>
          </p:nvPr>
        </p:nvPicPr>
        <p:blipFill>
          <a:blip r:embed="rId1"/>
          <a:srcRect t="12465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74" name="D8"/>
          <p:cNvSpPr txBox="1"/>
          <p:nvPr>
            <p:ph type="title"/>
          </p:nvPr>
        </p:nvSpPr>
        <p:spPr>
          <a:xfrm>
            <a:off x="909289" y="2521513"/>
            <a:ext cx="9652001" cy="1549401"/>
          </a:xfrm>
          <a:prstGeom prst="rect">
            <a:avLst/>
          </a:prstGeom>
        </p:spPr>
        <p:txBody>
          <a:bodyPr/>
          <a:lstStyle>
            <a:lvl1pPr defTabSz="817245">
              <a:defRPr sz="8315" spc="-249"/>
            </a:lvl1pPr>
          </a:lstStyle>
          <a:p>
            <a:r>
              <a:t>D8</a:t>
            </a:r>
          </a:p>
        </p:txBody>
      </p:sp>
      <p:sp>
        <p:nvSpPr>
          <p:cNvPr id="175" name="我们可以使用 d8 来查看 V8 在执行 JavaScript 过程中的各种中间数据，比如作用域、AST、字节码、优化的二进制代码、垃圾回收的状态，还可以使用 d8 提供的私有 API 查看一些内部信息。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ClrTx/>
              <a:buSzTx/>
              <a:buNone/>
              <a:defRPr sz="45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我们可以使用 d8 来查看 V8 在执行 JavaScript 过程中的各种中间数据，比如作用域、AST、字节码、优化的二进制代码、垃圾回收的状态，还可以使用 d8 提供的私有 API 查看一些内部信息。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属性的快与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属性的快与慢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230" spc="-246"/>
            </a:lvl1pPr>
          </a:lstStyle>
          <a:p>
            <a:r>
              <a:t>引</a:t>
            </a:r>
          </a:p>
        </p:txBody>
      </p:sp>
      <p:sp>
        <p:nvSpPr>
          <p:cNvPr id="180" name="在控制台输入以下代码"/>
          <p:cNvSpPr txBox="1"/>
          <p:nvPr/>
        </p:nvSpPr>
        <p:spPr>
          <a:xfrm>
            <a:off x="6340672" y="2311122"/>
            <a:ext cx="4051301" cy="660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在控制台输入以下代码</a:t>
            </a:r>
          </a:p>
        </p:txBody>
      </p:sp>
      <p:sp>
        <p:nvSpPr>
          <p:cNvPr id="181" name="控制台返回"/>
          <p:cNvSpPr txBox="1"/>
          <p:nvPr/>
        </p:nvSpPr>
        <p:spPr>
          <a:xfrm>
            <a:off x="6408437" y="5260530"/>
            <a:ext cx="2082801" cy="660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控制台返回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5897" y="5995777"/>
            <a:ext cx="10274355" cy="1162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3" name="结论：…"/>
          <p:cNvSpPr txBox="1"/>
          <p:nvPr/>
        </p:nvSpPr>
        <p:spPr>
          <a:xfrm>
            <a:off x="6075347" y="9457788"/>
            <a:ext cx="14074247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FFFFFF"/>
                </a:solidFill>
              </a:defRPr>
            </a:pPr>
            <a:r>
              <a:t>结论：</a:t>
            </a:r>
          </a:p>
          <a:p>
            <a:pPr marL="574040" indent="-574040" algn="l">
              <a:buSzPct val="100000"/>
              <a:buAutoNum type="arabicPeriod"/>
              <a:defRPr sz="3100">
                <a:solidFill>
                  <a:srgbClr val="FFFFFF"/>
                </a:solidFill>
              </a:defRPr>
            </a:pPr>
            <a:r>
              <a:t>对象的元素属性和命名属性是分开存储的。</a:t>
            </a:r>
          </a:p>
          <a:p>
            <a:pPr marL="574040" indent="-574040" algn="l">
              <a:buSzPct val="100000"/>
              <a:buAutoNum type="arabicPeriod"/>
              <a:defRPr sz="3100">
                <a:solidFill>
                  <a:srgbClr val="FFFFFF"/>
                </a:solidFill>
              </a:defRPr>
            </a:pPr>
            <a:r>
              <a:t>元素属性排在前，按照从小到大排序存储。命名属性则是按照声明顺序存储。</a:t>
            </a:r>
          </a:p>
        </p:txBody>
      </p:sp>
      <p:sp>
        <p:nvSpPr>
          <p:cNvPr id="184" name="这样的设计是基于ECMAScript规范：https://tc39.es/ecma262/#sec-ordinaryownpropertykeys"/>
          <p:cNvSpPr txBox="1"/>
          <p:nvPr/>
        </p:nvSpPr>
        <p:spPr>
          <a:xfrm>
            <a:off x="3838213" y="7972736"/>
            <a:ext cx="16707574" cy="6706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FFFFFF"/>
                </a:solidFill>
              </a:defRPr>
            </a:pPr>
            <a:r>
              <a:t>这样的设计是基于ECMAScript规范：</a:t>
            </a:r>
            <a:r>
              <a:rPr u="sng"/>
              <a:t>https://tc39.es/ecma262/#sec-ordinaryownpropertykeys</a:t>
            </a:r>
            <a:endParaRPr u="sng"/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14" y="3050693"/>
            <a:ext cx="10367122" cy="213066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  <p:bldP spid="184" grpId="2" animBg="1" advAuto="0"/>
    </p:bldLst>
  </p:timing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 panose="020B0503020202020204"/>
            <a:ea typeface="Avenir Next Medium" panose="020B0503020202020204"/>
            <a:cs typeface="Avenir Next Medium" panose="020B0503020202020204"/>
            <a:sym typeface="Avenir Next Medium" panose="020B05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 panose="020B0503020202020204"/>
            <a:ea typeface="Avenir Next Regular" panose="020B0503020202020204"/>
            <a:cs typeface="Avenir Next Regular" panose="020B0503020202020204"/>
            <a:sym typeface="Avenir Next Regular" panose="020B05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 panose="020B0503020202020204"/>
            <a:ea typeface="Avenir Next Medium" panose="020B0503020202020204"/>
            <a:cs typeface="Avenir Next Medium" panose="020B0503020202020204"/>
            <a:sym typeface="Avenir Next Medium" panose="020B05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 panose="020B0503020202020204"/>
            <a:ea typeface="Avenir Next Regular" panose="020B0503020202020204"/>
            <a:cs typeface="Avenir Next Regular" panose="020B0503020202020204"/>
            <a:sym typeface="Avenir Next Regular" panose="020B05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5341</Words>
  <Application>WPS 演示</Application>
  <PresentationFormat/>
  <Paragraphs>474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Arial</vt:lpstr>
      <vt:lpstr>宋体</vt:lpstr>
      <vt:lpstr>Wingdings</vt:lpstr>
      <vt:lpstr>Avenir Next Regular</vt:lpstr>
      <vt:lpstr>Avenir Next Medium</vt:lpstr>
      <vt:lpstr>Avenir Next Demi Bold</vt:lpstr>
      <vt:lpstr>Helvetica Neue</vt:lpstr>
      <vt:lpstr>Times Roman</vt:lpstr>
      <vt:lpstr>Helvetica Neue</vt:lpstr>
      <vt:lpstr>PingFang SC Regular</vt:lpstr>
      <vt:lpstr>Helvetica</vt:lpstr>
      <vt:lpstr>宋体</vt:lpstr>
      <vt:lpstr>汉仪书宋二KW</vt:lpstr>
      <vt:lpstr>微软雅黑</vt:lpstr>
      <vt:lpstr>汉仪旗黑</vt:lpstr>
      <vt:lpstr>Arial Unicode MS</vt:lpstr>
      <vt:lpstr>22_ColorGradient</vt:lpstr>
      <vt:lpstr>V8中如何查找对象属性</vt:lpstr>
      <vt:lpstr>V8是什么？</vt:lpstr>
      <vt:lpstr>前置知识</vt:lpstr>
      <vt:lpstr>PowerPoint 演示文稿</vt:lpstr>
      <vt:lpstr>PowerPoint 演示文稿</vt:lpstr>
      <vt:lpstr>PowerPoint 演示文稿</vt:lpstr>
      <vt:lpstr>D8</vt:lpstr>
      <vt:lpstr>属性的快与慢</vt:lpstr>
      <vt:lpstr>引</vt:lpstr>
      <vt:lpstr>JavaScript对象</vt:lpstr>
      <vt:lpstr>通过D8查看对象</vt:lpstr>
      <vt:lpstr>索引属性</vt:lpstr>
      <vt:lpstr>索引属性-稀疏退化</vt:lpstr>
      <vt:lpstr>命名属性</vt:lpstr>
      <vt:lpstr>对象内属性（快属性）</vt:lpstr>
      <vt:lpstr>对象内属性+properties线性数据结构（快属性）</vt:lpstr>
      <vt:lpstr>properties字典存储（慢属性）</vt:lpstr>
      <vt:lpstr>连续添加属性-总结</vt:lpstr>
      <vt:lpstr>直接定义</vt:lpstr>
      <vt:lpstr>删除操作</vt:lpstr>
      <vt:lpstr>快属性对象和慢属性对象的区别</vt:lpstr>
      <vt:lpstr>总结</vt:lpstr>
      <vt:lpstr>隐藏类</vt:lpstr>
      <vt:lpstr>为什么需要隐藏类?</vt:lpstr>
      <vt:lpstr>V8借鉴了静态语言，会假设所有对象不改变形状</vt:lpstr>
      <vt:lpstr>PowerPoint 演示文稿</vt:lpstr>
      <vt:lpstr>隐藏类转换树的创建</vt:lpstr>
      <vt:lpstr>依次添加属性时 隐藏类转换树的创建</vt:lpstr>
      <vt:lpstr>直接创建 VS 依次添加属性</vt:lpstr>
      <vt:lpstr>删除时隐藏类变化</vt:lpstr>
      <vt:lpstr>隐藏类总结</vt:lpstr>
      <vt:lpstr>内联缓存</vt:lpstr>
      <vt:lpstr>历史</vt:lpstr>
      <vt:lpstr>内联缓存-反馈向量表</vt:lpstr>
      <vt:lpstr>内联缓存流程</vt:lpstr>
      <vt:lpstr>PowerPoint 演示文稿</vt:lpstr>
      <vt:lpstr>分析字节码</vt:lpstr>
      <vt:lpstr>PowerPoint 演示文稿</vt:lpstr>
      <vt:lpstr>单态、多态、超态</vt:lpstr>
      <vt:lpstr>示例</vt:lpstr>
      <vt:lpstr>多态下字节码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V8中如何查找对象属性</dc:title>
  <dc:creator/>
  <cp:lastModifiedBy>annan</cp:lastModifiedBy>
  <cp:revision>1</cp:revision>
  <dcterms:created xsi:type="dcterms:W3CDTF">2023-03-10T11:05:57Z</dcterms:created>
  <dcterms:modified xsi:type="dcterms:W3CDTF">2023-03-10T11:05:57Z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2EBF2A853491657E150F0B649EBB3F6A</vt:lpwstr>
  </property>
  <property fmtid="{D5CDD505-2E9C-101B-9397-08002B2CF9AE}" pid="3" name="KSOProductBuildVer">
    <vt:lpwstr>2052-5.1.1.7662</vt:lpwstr>
  </property>
</Properties>
</file>